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Layouts/slideLayout4.xml" ContentType="application/vnd.openxmlformats-officedocument.presentationml.slideLayout+xml"/>
  <Override PartName="/ppt/theme/theme5.xml" ContentType="application/vnd.openxmlformats-officedocument.theme+xml"/>
  <Override PartName="/ppt/slideLayouts/slideLayout5.xml" ContentType="application/vnd.openxmlformats-officedocument.presentationml.slideLayout+xml"/>
  <Override PartName="/ppt/theme/theme6.xml" ContentType="application/vnd.openxmlformats-officedocument.theme+xml"/>
  <Override PartName="/ppt/slideLayouts/slideLayout6.xml" ContentType="application/vnd.openxmlformats-officedocument.presentationml.slideLayout+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theme/theme9.xml" ContentType="application/vnd.openxmlformats-officedocument.theme+xml"/>
  <Override PartName="/ppt/slideLayouts/slideLayout9.xml" ContentType="application/vnd.openxmlformats-officedocument.presentationml.slideLayout+xml"/>
  <Override PartName="/ppt/theme/theme10.xml" ContentType="application/vnd.openxmlformats-officedocument.theme+xml"/>
  <Override PartName="/ppt/slideLayouts/slideLayout10.xml" ContentType="application/vnd.openxmlformats-officedocument.presentationml.slideLayout+xml"/>
  <Override PartName="/ppt/theme/theme11.xml" ContentType="application/vnd.openxmlformats-officedocument.theme+xml"/>
  <Override PartName="/ppt/slideLayouts/slideLayout1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0" r:id="rId2"/>
    <p:sldMasterId id="2147483652" r:id="rId3"/>
    <p:sldMasterId id="2147483653" r:id="rId4"/>
    <p:sldMasterId id="2147483655" r:id="rId5"/>
    <p:sldMasterId id="2147483657" r:id="rId6"/>
    <p:sldMasterId id="2147483659" r:id="rId7"/>
    <p:sldMasterId id="2147483661" r:id="rId8"/>
    <p:sldMasterId id="2147483663" r:id="rId9"/>
    <p:sldMasterId id="2147483665" r:id="rId10"/>
    <p:sldMasterId id="2147483667" r:id="rId11"/>
    <p:sldMasterId id="2147483669" r:id="rId12"/>
  </p:sldMasterIdLst>
  <p:notesMasterIdLst>
    <p:notesMasterId r:id="rId50"/>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76">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iPc46a4Hex3BDIUr54X3WnVKGwQ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C4A216-EDDD-4947-9542-F85793283109}">
  <a:tblStyle styleId="{35C4A216-EDDD-4947-9542-F8579328310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554" y="126"/>
      </p:cViewPr>
      <p:guideLst>
        <p:guide orient="horz" pos="297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55" Type="http://customschemas.google.com/relationships/presentationmetadata" Target="meta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8"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5daff7b55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5daff7b55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25daff7b550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37</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3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5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34" name="Google Shape;134;p57"/>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4"/>
        <p:cNvGrpSpPr/>
        <p:nvPr/>
      </p:nvGrpSpPr>
      <p:grpSpPr>
        <a:xfrm>
          <a:off x="0" y="0"/>
          <a:ext cx="0" cy="0"/>
          <a:chOff x="0" y="0"/>
          <a:chExt cx="0" cy="0"/>
        </a:xfrm>
      </p:grpSpPr>
      <p:sp>
        <p:nvSpPr>
          <p:cNvPr id="145" name="Google Shape;145;p59"/>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46" name="Google Shape;146;p59"/>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5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4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30" name="Google Shape;30;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4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7" name="Google Shape;47;p4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8" name="Google Shape;48;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4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9" name="Google Shape;59;p4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0" name="Google Shape;60;p4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1" name="Google Shape;61;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0"/>
        <p:cNvGrpSpPr/>
        <p:nvPr/>
      </p:nvGrpSpPr>
      <p:grpSpPr>
        <a:xfrm>
          <a:off x="0" y="0"/>
          <a:ext cx="0" cy="0"/>
          <a:chOff x="0" y="0"/>
          <a:chExt cx="0" cy="0"/>
        </a:xfrm>
      </p:grpSpPr>
      <p:sp>
        <p:nvSpPr>
          <p:cNvPr id="71" name="Google Shape;71;p4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2" name="Google Shape;72;p4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3" name="Google Shape;73;p4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4" name="Google Shape;74;p4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5" name="Google Shape;75;p4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6" name="Google Shape;76;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4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7" name="Google Shape;87;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5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6"/>
        <p:cNvGrpSpPr/>
        <p:nvPr/>
      </p:nvGrpSpPr>
      <p:grpSpPr>
        <a:xfrm>
          <a:off x="0" y="0"/>
          <a:ext cx="0" cy="0"/>
          <a:chOff x="0" y="0"/>
          <a:chExt cx="0" cy="0"/>
        </a:xfrm>
      </p:grpSpPr>
      <p:sp>
        <p:nvSpPr>
          <p:cNvPr id="107" name="Google Shape;107;p5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8" name="Google Shape;108;p5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9" name="Google Shape;109;p5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10" name="Google Shape;110;p5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5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21" name="Google Shape;121;p5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2" name="Google Shape;122;p5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23" name="Google Shape;123;p5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5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9.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4.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7.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37"/>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strike="noStrike" cap="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114" name="Google Shape;114;p5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5" name="Google Shape;115;p5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Google Shape;116;p5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7" name="Google Shape;117;p5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18" name="Google Shape;118;p5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28" name="Google Shape;128;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Google Shape;129;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30" name="Google Shape;130;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31" name="Google Shape;131;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p5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40" name="Google Shape;140;p5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Google Shape;141;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2" name="Google Shape;142;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3" name="Google Shape;143;p5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23" name="Google Shape;23;p3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5" name="Google Shape;25;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6" name="Google Shape;26;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4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35" name="Google Shape;35;p4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6" name="Google Shape;36;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7" name="Google Shape;37;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8" name="Google Shape;38;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
        <p:cNvGrpSpPr/>
        <p:nvPr/>
      </p:nvGrpSpPr>
      <p:grpSpPr>
        <a:xfrm>
          <a:off x="0" y="0"/>
          <a:ext cx="0" cy="0"/>
          <a:chOff x="0" y="0"/>
          <a:chExt cx="0" cy="0"/>
        </a:xfrm>
      </p:grpSpPr>
      <p:sp>
        <p:nvSpPr>
          <p:cNvPr id="40" name="Google Shape;40;p4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41" name="Google Shape;41;p4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Google Shape;42;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3" name="Google Shape;43;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4" name="Google Shape;44;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sp>
        <p:nvSpPr>
          <p:cNvPr id="52" name="Google Shape;52;p4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Google Shape;54;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5" name="Google Shape;55;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6" name="Google Shape;56;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5" name="Google Shape;65;p4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Google Shape;67;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9" name="Google Shape;69;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
        <p:cNvGrpSpPr/>
        <p:nvPr/>
      </p:nvGrpSpPr>
      <p:grpSpPr>
        <a:xfrm>
          <a:off x="0" y="0"/>
          <a:ext cx="0" cy="0"/>
          <a:chOff x="0" y="0"/>
          <a:chExt cx="0" cy="0"/>
        </a:xfrm>
      </p:grpSpPr>
      <p:sp>
        <p:nvSpPr>
          <p:cNvPr id="80" name="Google Shape;80;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81" name="Google Shape;81;p4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Google Shape;82;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3" name="Google Shape;83;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84" name="Google Shape;84;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5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92" name="Google Shape;92;p5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Google Shape;93;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94" name="Google Shape;94;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95" name="Google Shape;95;p5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5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02" name="Google Shape;102;p5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Google Shape;103;p5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04" name="Google Shape;104;p5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a:solidFill>
                  <a:srgbClr val="898989"/>
                </a:solidFill>
                <a:latin typeface="Times New Roman"/>
                <a:ea typeface="Times New Roman"/>
                <a:cs typeface="Times New Roman"/>
                <a:sym typeface="Times New Roman"/>
              </a:defRPr>
            </a:lvl1pPr>
            <a:lvl2pPr marR="0" lvl="1"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05" name="Google Shape;105;p5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898989"/>
              </a:buClr>
              <a:buSzPts val="1200"/>
              <a:buFont typeface="Times New Roman"/>
              <a:buNone/>
              <a:defRPr sz="1200" b="0" i="0" u="none">
                <a:solidFill>
                  <a:srgbClr val="898989"/>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Ge1-Xm8IVEQ"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www.youtube.com/watch?time_continue=161&amp;v=SMDlbNpE6dU&amp;feature=emb_log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pic>
        <p:nvPicPr>
          <p:cNvPr id="154" name="Google Shape;154;p1" descr="Laser technology, definition, applications, and challenges ..."/>
          <p:cNvPicPr preferRelativeResize="0"/>
          <p:nvPr/>
        </p:nvPicPr>
        <p:blipFill rotWithShape="1">
          <a:blip r:embed="rId3">
            <a:alphaModFix/>
          </a:blip>
          <a:srcRect/>
          <a:stretch/>
        </p:blipFill>
        <p:spPr>
          <a:xfrm>
            <a:off x="714375" y="0"/>
            <a:ext cx="7929562" cy="6858000"/>
          </a:xfrm>
          <a:prstGeom prst="rect">
            <a:avLst/>
          </a:prstGeom>
          <a:noFill/>
          <a:ln>
            <a:noFill/>
          </a:ln>
        </p:spPr>
      </p:pic>
      <p:sp>
        <p:nvSpPr>
          <p:cNvPr id="155" name="Google Shape;155;p1"/>
          <p:cNvSpPr txBox="1">
            <a:spLocks noGrp="1"/>
          </p:cNvSpPr>
          <p:nvPr>
            <p:ph type="title"/>
          </p:nvPr>
        </p:nvSpPr>
        <p:spPr>
          <a:xfrm>
            <a:off x="0" y="928687"/>
            <a:ext cx="8929687" cy="2143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CC"/>
              </a:buClr>
              <a:buSzPts val="4000"/>
              <a:buFont typeface="Georgia"/>
              <a:buNone/>
            </a:pPr>
            <a:r>
              <a:rPr lang="en-US" sz="4000" b="0" i="1" u="none">
                <a:solidFill>
                  <a:srgbClr val="FFFFCC"/>
                </a:solidFill>
                <a:latin typeface="Georgia"/>
                <a:ea typeface="Georgia"/>
                <a:cs typeface="Georgia"/>
                <a:sym typeface="Georgia"/>
              </a:rPr>
              <a:t>“Laser Technology and Applications”</a:t>
            </a:r>
            <a:br>
              <a:rPr lang="en-US" sz="4000" b="0" i="1" u="none">
                <a:solidFill>
                  <a:srgbClr val="FFFFCC"/>
                </a:solidFill>
                <a:latin typeface="Georgia"/>
                <a:ea typeface="Georgia"/>
                <a:cs typeface="Georgia"/>
                <a:sym typeface="Georgia"/>
              </a:rPr>
            </a:br>
            <a:br>
              <a:rPr lang="en-US" sz="4000" b="0" i="1" u="none">
                <a:solidFill>
                  <a:srgbClr val="FFFFCC"/>
                </a:solidFill>
                <a:latin typeface="Georgia"/>
                <a:ea typeface="Georgia"/>
                <a:cs typeface="Georgia"/>
                <a:sym typeface="Georgia"/>
              </a:rPr>
            </a:br>
            <a:r>
              <a:rPr lang="en-US" sz="4000" b="0" i="1" u="none">
                <a:solidFill>
                  <a:srgbClr val="FFFFCC"/>
                </a:solidFill>
                <a:latin typeface="Georgia"/>
                <a:ea typeface="Georgia"/>
                <a:cs typeface="Georgia"/>
                <a:sym typeface="Georgia"/>
              </a:rPr>
              <a:t>16B1NPH533</a:t>
            </a:r>
            <a:br>
              <a:rPr lang="en-US" sz="4000" b="0" i="1" u="none">
                <a:solidFill>
                  <a:srgbClr val="FFFFCC"/>
                </a:solidFill>
                <a:latin typeface="Georgia"/>
                <a:ea typeface="Georgia"/>
                <a:cs typeface="Georgia"/>
                <a:sym typeface="Georgia"/>
              </a:rPr>
            </a:br>
            <a:r>
              <a:rPr lang="en-US" sz="4000" b="0" i="1" u="none">
                <a:solidFill>
                  <a:srgbClr val="FFFFCC"/>
                </a:solidFill>
                <a:latin typeface="Georgia"/>
                <a:ea typeface="Georgia"/>
                <a:cs typeface="Georgia"/>
                <a:sym typeface="Georgia"/>
              </a:rPr>
              <a:t>[3 1 0]</a:t>
            </a:r>
            <a:br>
              <a:rPr lang="en-US" sz="4000" b="0" i="0" u="none">
                <a:solidFill>
                  <a:srgbClr val="FFFFCC"/>
                </a:solidFill>
                <a:latin typeface="Calibri"/>
                <a:ea typeface="Calibri"/>
                <a:cs typeface="Calibri"/>
                <a:sym typeface="Calibri"/>
              </a:rP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Georgia"/>
              <a:buNone/>
            </a:pPr>
            <a:r>
              <a:rPr lang="en-US" sz="4400" b="1" i="1" u="none">
                <a:solidFill>
                  <a:schemeClr val="dk1"/>
                </a:solidFill>
                <a:latin typeface="Georgia"/>
                <a:ea typeface="Georgia"/>
                <a:cs typeface="Georgia"/>
                <a:sym typeface="Georgia"/>
              </a:rPr>
              <a:t>Where is laser in our life ???</a:t>
            </a:r>
            <a:endParaRPr/>
          </a:p>
        </p:txBody>
      </p:sp>
      <p:pic>
        <p:nvPicPr>
          <p:cNvPr id="216" name="Google Shape;216;p10" descr="LED Laser Glove - Green Light Left Hand Only (SHIPS FROM USA) | eBay"/>
          <p:cNvPicPr preferRelativeResize="0"/>
          <p:nvPr/>
        </p:nvPicPr>
        <p:blipFill rotWithShape="1">
          <a:blip r:embed="rId3">
            <a:alphaModFix/>
          </a:blip>
          <a:srcRect/>
          <a:stretch/>
        </p:blipFill>
        <p:spPr>
          <a:xfrm>
            <a:off x="2000250" y="1500187"/>
            <a:ext cx="5143500"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20"/>
        <p:cNvGrpSpPr/>
        <p:nvPr/>
      </p:nvGrpSpPr>
      <p:grpSpPr>
        <a:xfrm>
          <a:off x="0" y="0"/>
          <a:ext cx="0" cy="0"/>
          <a:chOff x="0" y="0"/>
          <a:chExt cx="0" cy="0"/>
        </a:xfrm>
      </p:grpSpPr>
      <p:pic>
        <p:nvPicPr>
          <p:cNvPr id="221" name="Google Shape;221;p11"/>
          <p:cNvPicPr preferRelativeResize="0"/>
          <p:nvPr/>
        </p:nvPicPr>
        <p:blipFill rotWithShape="1">
          <a:blip r:embed="rId3">
            <a:alphaModFix/>
          </a:blip>
          <a:srcRect/>
          <a:stretch/>
        </p:blipFill>
        <p:spPr>
          <a:xfrm>
            <a:off x="500062" y="285750"/>
            <a:ext cx="7908925" cy="60721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25"/>
        <p:cNvGrpSpPr/>
        <p:nvPr/>
      </p:nvGrpSpPr>
      <p:grpSpPr>
        <a:xfrm>
          <a:off x="0" y="0"/>
          <a:ext cx="0" cy="0"/>
          <a:chOff x="0" y="0"/>
          <a:chExt cx="0" cy="0"/>
        </a:xfrm>
      </p:grpSpPr>
      <p:pic>
        <p:nvPicPr>
          <p:cNvPr id="226" name="Google Shape;226;p12"/>
          <p:cNvPicPr preferRelativeResize="0"/>
          <p:nvPr/>
        </p:nvPicPr>
        <p:blipFill rotWithShape="1">
          <a:blip r:embed="rId3">
            <a:alphaModFix/>
          </a:blip>
          <a:srcRect/>
          <a:stretch/>
        </p:blipFill>
        <p:spPr>
          <a:xfrm>
            <a:off x="25400" y="71437"/>
            <a:ext cx="9118600" cy="66436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32" name="Google Shape;232;p1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233" name="Google Shape;233;p13"/>
          <p:cNvPicPr preferRelativeResize="0"/>
          <p:nvPr/>
        </p:nvPicPr>
        <p:blipFill rotWithShape="1">
          <a:blip r:embed="rId3">
            <a:alphaModFix/>
          </a:blip>
          <a:srcRect/>
          <a:stretch/>
        </p:blipFill>
        <p:spPr>
          <a:xfrm>
            <a:off x="30162" y="71437"/>
            <a:ext cx="9042400" cy="66436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4"/>
          <p:cNvPicPr preferRelativeResize="0"/>
          <p:nvPr/>
        </p:nvPicPr>
        <p:blipFill rotWithShape="1">
          <a:blip r:embed="rId3">
            <a:alphaModFix/>
          </a:blip>
          <a:srcRect/>
          <a:stretch/>
        </p:blipFill>
        <p:spPr>
          <a:xfrm>
            <a:off x="92075" y="71437"/>
            <a:ext cx="8980487" cy="66436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5"/>
          <p:cNvSpPr txBox="1"/>
          <p:nvPr/>
        </p:nvSpPr>
        <p:spPr>
          <a:xfrm>
            <a:off x="714375" y="142875"/>
            <a:ext cx="7858125" cy="6186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br>
              <a:rPr lang="en-US" sz="2400" b="0" i="0" u="none">
                <a:solidFill>
                  <a:schemeClr val="dk1"/>
                </a:solidFill>
                <a:latin typeface="Times New Roman"/>
                <a:ea typeface="Times New Roman"/>
                <a:cs typeface="Times New Roman"/>
                <a:sym typeface="Times New Roman"/>
              </a:rPr>
            </a:br>
            <a:r>
              <a:rPr lang="en-US" sz="2400" b="0" i="1" u="none">
                <a:solidFill>
                  <a:schemeClr val="dk1"/>
                </a:solidFill>
                <a:latin typeface="Georgia"/>
                <a:ea typeface="Georgia"/>
                <a:cs typeface="Georgia"/>
                <a:sym typeface="Georgia"/>
              </a:rPr>
              <a:t>Applications</a:t>
            </a:r>
            <a:endParaRPr/>
          </a:p>
          <a:p>
            <a:pPr marL="0" marR="0" lvl="0" indent="0" algn="l" rtl="0">
              <a:lnSpc>
                <a:spcPct val="100000"/>
              </a:lnSpc>
              <a:spcBef>
                <a:spcPts val="0"/>
              </a:spcBef>
              <a:spcAft>
                <a:spcPts val="0"/>
              </a:spcAft>
              <a:buClr>
                <a:schemeClr val="dk1"/>
              </a:buClr>
              <a:buSzPts val="2400"/>
              <a:buFont typeface="Times New Roman"/>
              <a:buNone/>
            </a:pPr>
            <a:endParaRPr sz="2400" b="0" i="1" u="none">
              <a:solidFill>
                <a:schemeClr val="dk1"/>
              </a:solidFill>
              <a:latin typeface="Georgia"/>
              <a:ea typeface="Georgia"/>
              <a:cs typeface="Georgia"/>
              <a:sym typeface="Georgia"/>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Scientific Sector</a:t>
            </a:r>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Medical: Medicine, surgery, and health</a:t>
            </a:r>
            <a:endParaRPr/>
          </a:p>
          <a:p>
            <a:pPr marL="457200" marR="0" lvl="1" indent="0" algn="l" rtl="0">
              <a:lnSpc>
                <a:spcPct val="150000"/>
              </a:lnSpc>
              <a:spcBef>
                <a:spcPts val="0"/>
              </a:spcBef>
              <a:spcAft>
                <a:spcPts val="0"/>
              </a:spcAft>
              <a:buClr>
                <a:schemeClr val="dk1"/>
              </a:buClr>
              <a:buSzPts val="2400"/>
              <a:buFont typeface="Times New Roman"/>
              <a:buNone/>
            </a:pPr>
            <a:r>
              <a:rPr lang="en-US" sz="2400" b="0" i="0" u="sng" strike="noStrike" cap="non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https://www.youtube.com/watch?v=Ge1-Xm8IVEQ</a:t>
            </a:r>
            <a:endParaRPr sz="2400" b="0" i="1" u="none" strike="noStrike" cap="none">
              <a:solidFill>
                <a:schemeClr val="dk1"/>
              </a:solidFill>
              <a:latin typeface="Georgia"/>
              <a:ea typeface="Georgia"/>
              <a:cs typeface="Georgia"/>
              <a:sym typeface="Georgia"/>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Defense : War machines, guns and tanks</a:t>
            </a:r>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Industry: Metallurgy industry, textile industry</a:t>
            </a:r>
            <a:endParaRPr/>
          </a:p>
          <a:p>
            <a:pPr marL="457200" marR="0" lvl="1" indent="0" algn="l" rtl="0">
              <a:lnSpc>
                <a:spcPct val="150000"/>
              </a:lnSpc>
              <a:spcBef>
                <a:spcPts val="0"/>
              </a:spcBef>
              <a:spcAft>
                <a:spcPts val="0"/>
              </a:spcAft>
              <a:buClr>
                <a:schemeClr val="dk1"/>
              </a:buClr>
              <a:buSzPts val="2400"/>
              <a:buFont typeface="Times New Roman"/>
              <a:buNone/>
            </a:pPr>
            <a:r>
              <a:rPr lang="en-US" sz="2400" b="0" i="0" u="sng" strike="noStrike" cap="none">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https://www.youtube.com/watch?time_continue=161&amp;v=SMDlbNpE6dU&amp;feature=emb_logo</a:t>
            </a:r>
            <a:endParaRPr sz="2400" b="0" i="1" u="none" strike="noStrike" cap="none">
              <a:solidFill>
                <a:schemeClr val="dk1"/>
              </a:solidFill>
              <a:latin typeface="Georgia"/>
              <a:ea typeface="Georgia"/>
              <a:cs typeface="Georgia"/>
              <a:sym typeface="Georgia"/>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Astronomy and communication applications </a:t>
            </a:r>
            <a:endParaRPr/>
          </a:p>
          <a:p>
            <a:pPr marL="457200" marR="0" lvl="1" indent="-152400" algn="l" rtl="0">
              <a:lnSpc>
                <a:spcPct val="150000"/>
              </a:lnSpc>
              <a:spcBef>
                <a:spcPts val="0"/>
              </a:spcBef>
              <a:spcAft>
                <a:spcPts val="0"/>
              </a:spcAft>
              <a:buClr>
                <a:schemeClr val="dk1"/>
              </a:buClr>
              <a:buSzPts val="2400"/>
              <a:buFont typeface="Arial"/>
              <a:buChar char="•"/>
            </a:pPr>
            <a:r>
              <a:rPr lang="en-US" sz="2400" b="0" i="1" u="none" strike="noStrike" cap="none">
                <a:solidFill>
                  <a:schemeClr val="dk1"/>
                </a:solidFill>
                <a:latin typeface="Georgia"/>
                <a:ea typeface="Georgia"/>
                <a:cs typeface="Georgia"/>
                <a:sym typeface="Georgia"/>
              </a:rPr>
              <a:t>Toys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16"/>
          <p:cNvPicPr preferRelativeResize="0"/>
          <p:nvPr/>
        </p:nvPicPr>
        <p:blipFill rotWithShape="1">
          <a:blip r:embed="rId3">
            <a:alphaModFix/>
          </a:blip>
          <a:srcRect/>
          <a:stretch/>
        </p:blipFill>
        <p:spPr>
          <a:xfrm>
            <a:off x="1714500" y="509587"/>
            <a:ext cx="5715000" cy="5838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7"/>
          <p:cNvSpPr txBox="1">
            <a:spLocks noGrp="1"/>
          </p:cNvSpPr>
          <p:nvPr>
            <p:ph type="title"/>
          </p:nvPr>
        </p:nvSpPr>
        <p:spPr>
          <a:xfrm>
            <a:off x="571500" y="-35718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Georgia"/>
              <a:buNone/>
            </a:pPr>
            <a:r>
              <a:rPr lang="en-US" sz="4400" b="1" i="1" u="none">
                <a:solidFill>
                  <a:schemeClr val="dk1"/>
                </a:solidFill>
                <a:latin typeface="Georgia"/>
                <a:ea typeface="Georgia"/>
                <a:cs typeface="Georgia"/>
                <a:sym typeface="Georgia"/>
              </a:rPr>
              <a:t>Lasers are kool!!!!</a:t>
            </a:r>
            <a:endParaRPr/>
          </a:p>
        </p:txBody>
      </p:sp>
      <p:pic>
        <p:nvPicPr>
          <p:cNvPr id="254" name="Google Shape;254;p17"/>
          <p:cNvPicPr preferRelativeResize="0"/>
          <p:nvPr/>
        </p:nvPicPr>
        <p:blipFill rotWithShape="1">
          <a:blip r:embed="rId3">
            <a:alphaModFix/>
          </a:blip>
          <a:srcRect/>
          <a:stretch/>
        </p:blipFill>
        <p:spPr>
          <a:xfrm>
            <a:off x="0" y="714375"/>
            <a:ext cx="5846762" cy="2143125"/>
          </a:xfrm>
          <a:prstGeom prst="rect">
            <a:avLst/>
          </a:prstGeom>
          <a:noFill/>
          <a:ln>
            <a:noFill/>
          </a:ln>
        </p:spPr>
      </p:pic>
      <p:pic>
        <p:nvPicPr>
          <p:cNvPr id="255" name="Google Shape;255;p17"/>
          <p:cNvPicPr preferRelativeResize="0"/>
          <p:nvPr/>
        </p:nvPicPr>
        <p:blipFill rotWithShape="1">
          <a:blip r:embed="rId4">
            <a:alphaModFix/>
          </a:blip>
          <a:srcRect/>
          <a:stretch/>
        </p:blipFill>
        <p:spPr>
          <a:xfrm>
            <a:off x="3086100" y="2800350"/>
            <a:ext cx="6057900" cy="4057650"/>
          </a:xfrm>
          <a:prstGeom prst="rect">
            <a:avLst/>
          </a:prstGeom>
          <a:noFill/>
          <a:ln>
            <a:noFill/>
          </a:ln>
        </p:spPr>
      </p:pic>
      <p:sp>
        <p:nvSpPr>
          <p:cNvPr id="256" name="Google Shape;256;p17"/>
          <p:cNvSpPr txBox="1"/>
          <p:nvPr/>
        </p:nvSpPr>
        <p:spPr>
          <a:xfrm>
            <a:off x="357187" y="3143250"/>
            <a:ext cx="8215312" cy="212407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4400"/>
              <a:buFont typeface="Georgia"/>
              <a:buNone/>
            </a:pPr>
            <a:r>
              <a:rPr lang="en-US" sz="4400" b="1" i="1" u="none">
                <a:solidFill>
                  <a:schemeClr val="dk1"/>
                </a:solidFill>
                <a:latin typeface="Georgia"/>
                <a:ea typeface="Georgia"/>
                <a:cs typeface="Georgia"/>
                <a:sym typeface="Georgia"/>
              </a:rPr>
              <a:t>Chillin' with lasers: Using laser light to cool a quantum liquid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8"/>
          <p:cNvSpPr txBox="1">
            <a:spLocks noGrp="1"/>
          </p:cNvSpPr>
          <p:nvPr>
            <p:ph type="ctrTitle"/>
          </p:nvPr>
        </p:nvSpPr>
        <p:spPr>
          <a:xfrm>
            <a:off x="685800" y="1357312"/>
            <a:ext cx="7772400" cy="224313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300"/>
              <a:buFont typeface="Calibri"/>
              <a:buNone/>
            </a:pPr>
            <a:r>
              <a:rPr lang="en-US" sz="4300" b="0" i="0" u="none">
                <a:solidFill>
                  <a:schemeClr val="dk1"/>
                </a:solidFill>
                <a:latin typeface="Calibri"/>
                <a:ea typeface="Calibri"/>
                <a:cs typeface="Calibri"/>
                <a:sym typeface="Calibri"/>
              </a:rPr>
              <a:t>CAN HELP IN Quick </a:t>
            </a:r>
            <a:br>
              <a:rPr lang="en-US" sz="4300" b="0" i="0" u="none">
                <a:solidFill>
                  <a:schemeClr val="dk1"/>
                </a:solidFill>
                <a:latin typeface="Calibri"/>
                <a:ea typeface="Calibri"/>
                <a:cs typeface="Calibri"/>
                <a:sym typeface="Calibri"/>
              </a:rPr>
            </a:br>
            <a:r>
              <a:rPr lang="en-US" sz="4300" b="0" i="0" u="none">
                <a:solidFill>
                  <a:schemeClr val="dk1"/>
                </a:solidFill>
                <a:latin typeface="Calibri"/>
                <a:ea typeface="Calibri"/>
                <a:cs typeface="Calibri"/>
                <a:sym typeface="Calibri"/>
              </a:rPr>
              <a:t>COVID - 19 Testing</a:t>
            </a:r>
            <a:br>
              <a:rPr lang="en-US" sz="4300" b="0" i="0" u="none">
                <a:solidFill>
                  <a:schemeClr val="dk1"/>
                </a:solidFill>
                <a:latin typeface="Calibri"/>
                <a:ea typeface="Calibri"/>
                <a:cs typeface="Calibri"/>
                <a:sym typeface="Calibri"/>
              </a:rPr>
            </a:b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19"/>
          <p:cNvPicPr preferRelativeResize="0"/>
          <p:nvPr/>
        </p:nvPicPr>
        <p:blipFill rotWithShape="1">
          <a:blip r:embed="rId3">
            <a:alphaModFix/>
          </a:blip>
          <a:srcRect/>
          <a:stretch/>
        </p:blipFill>
        <p:spPr>
          <a:xfrm>
            <a:off x="714375" y="571500"/>
            <a:ext cx="7753350" cy="5705475"/>
          </a:xfrm>
          <a:prstGeom prst="rect">
            <a:avLst/>
          </a:prstGeom>
          <a:noFill/>
          <a:ln>
            <a:noFill/>
          </a:ln>
        </p:spPr>
      </p:pic>
      <p:sp>
        <p:nvSpPr>
          <p:cNvPr id="267" name="Google Shape;267;p19"/>
          <p:cNvSpPr txBox="1"/>
          <p:nvPr/>
        </p:nvSpPr>
        <p:spPr>
          <a:xfrm rot="-2040000">
            <a:off x="963612" y="2771775"/>
            <a:ext cx="6348412" cy="76993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4400"/>
              <a:buFont typeface="Times New Roman"/>
              <a:buNone/>
            </a:pPr>
            <a:r>
              <a:rPr lang="en-US" sz="4400" b="0" i="0" u="none">
                <a:solidFill>
                  <a:schemeClr val="dk1"/>
                </a:solidFill>
                <a:latin typeface="Times New Roman"/>
                <a:ea typeface="Times New Roman"/>
                <a:cs typeface="Times New Roman"/>
                <a:sym typeface="Times New Roman"/>
              </a:rPr>
              <a:t>Raman Spectroscopy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3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
          <p:cNvSpPr txBox="1">
            <a:spLocks noGrp="1"/>
          </p:cNvSpPr>
          <p:nvPr>
            <p:ph type="body" idx="1"/>
          </p:nvPr>
        </p:nvSpPr>
        <p:spPr>
          <a:xfrm>
            <a:off x="428625" y="428625"/>
            <a:ext cx="8358187" cy="47148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Georgia"/>
                <a:ea typeface="Georgia"/>
                <a:cs typeface="Georgia"/>
                <a:sym typeface="Georgia"/>
              </a:rPr>
              <a:t>Objective:  </a:t>
            </a:r>
            <a:endParaRPr/>
          </a:p>
          <a:p>
            <a:pPr marL="342900" marR="0" lvl="0" indent="-342900" algn="just"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Georgia"/>
              <a:ea typeface="Georgia"/>
              <a:cs typeface="Georgia"/>
              <a:sym typeface="Georgia"/>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Georgia"/>
                <a:ea typeface="Georgia"/>
                <a:cs typeface="Georgia"/>
                <a:sym typeface="Georgia"/>
              </a:rPr>
              <a:t>	The present course aims to develop basic knowledge of Laser technology and applications.</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Georgia"/>
              <a:ea typeface="Georgia"/>
              <a:cs typeface="Georgia"/>
              <a:sym typeface="Georgia"/>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Georgia"/>
              <a:ea typeface="Georgia"/>
              <a:cs typeface="Georgia"/>
              <a:sym typeface="Georgia"/>
            </a:endParaRPr>
          </a:p>
          <a:p>
            <a:pPr marL="342900" marR="0" lvl="0" indent="-342900" algn="just" rtl="0">
              <a:lnSpc>
                <a:spcPct val="100000"/>
              </a:lnSpc>
              <a:spcBef>
                <a:spcPts val="400"/>
              </a:spcBef>
              <a:spcAft>
                <a:spcPts val="0"/>
              </a:spcAft>
              <a:buClr>
                <a:schemeClr val="dk1"/>
              </a:buClr>
              <a:buSzPts val="2000"/>
              <a:buFont typeface="Arial"/>
              <a:buNone/>
            </a:pPr>
            <a:r>
              <a:rPr lang="en-US" sz="2000" b="0" i="0" u="none" strike="noStrike" cap="none">
                <a:solidFill>
                  <a:schemeClr val="dk1"/>
                </a:solidFill>
                <a:latin typeface="Georgia"/>
                <a:ea typeface="Georgia"/>
                <a:cs typeface="Georgia"/>
                <a:sym typeface="Georgia"/>
              </a:rPr>
              <a:t> </a:t>
            </a:r>
            <a:r>
              <a:rPr lang="en-US" sz="2000" b="1" i="0" u="none" strike="noStrike" cap="none">
                <a:solidFill>
                  <a:schemeClr val="dk1"/>
                </a:solidFill>
                <a:latin typeface="Georgia"/>
                <a:ea typeface="Georgia"/>
                <a:cs typeface="Georgia"/>
                <a:sym typeface="Georgia"/>
              </a:rPr>
              <a:t>Learning Outcome:</a:t>
            </a:r>
            <a:endParaRPr/>
          </a:p>
          <a:p>
            <a:pPr marL="342900" marR="0" lvl="0" indent="-342900" algn="just" rtl="0">
              <a:lnSpc>
                <a:spcPct val="100000"/>
              </a:lnSpc>
              <a:spcBef>
                <a:spcPts val="400"/>
              </a:spcBef>
              <a:spcAft>
                <a:spcPts val="0"/>
              </a:spcAft>
              <a:buClr>
                <a:schemeClr val="dk1"/>
              </a:buClr>
              <a:buSzPts val="2000"/>
              <a:buFont typeface="Arial"/>
              <a:buNone/>
            </a:pPr>
            <a:endParaRPr sz="2000" b="1" i="0" u="none" strike="noStrike" cap="none">
              <a:solidFill>
                <a:schemeClr val="dk1"/>
              </a:solidFill>
              <a:latin typeface="Georgia"/>
              <a:ea typeface="Georgia"/>
              <a:cs typeface="Georgia"/>
              <a:sym typeface="Georgia"/>
            </a:endParaRPr>
          </a:p>
          <a:p>
            <a:pPr marL="342900" marR="0" lvl="0" indent="-342900" algn="just" rtl="0">
              <a:lnSpc>
                <a:spcPct val="100000"/>
              </a:lnSpc>
              <a:spcBef>
                <a:spcPts val="400"/>
              </a:spcBef>
              <a:spcAft>
                <a:spcPts val="0"/>
              </a:spcAft>
              <a:buClr>
                <a:schemeClr val="dk1"/>
              </a:buClr>
              <a:buSzPts val="2000"/>
              <a:buFont typeface="Arial"/>
              <a:buNone/>
            </a:pPr>
            <a:r>
              <a:rPr lang="en-US" sz="2000" b="1" i="0" u="none" strike="noStrike" cap="none">
                <a:solidFill>
                  <a:schemeClr val="dk1"/>
                </a:solidFill>
                <a:latin typeface="Georgia"/>
                <a:ea typeface="Georgia"/>
                <a:cs typeface="Georgia"/>
                <a:sym typeface="Georgia"/>
              </a:rPr>
              <a:t> 	</a:t>
            </a:r>
            <a:r>
              <a:rPr lang="en-US" sz="2000" b="0" i="0" u="none" strike="noStrike" cap="none">
                <a:solidFill>
                  <a:schemeClr val="dk1"/>
                </a:solidFill>
                <a:latin typeface="Georgia"/>
                <a:ea typeface="Georgia"/>
                <a:cs typeface="Georgia"/>
                <a:sym typeface="Georgia"/>
              </a:rPr>
              <a:t>At the end of the course, the students would have sufficient understanding of laser fundamentals, types of lasers and laser applications.</a:t>
            </a:r>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strike="noStrike" cap="none">
              <a:solidFill>
                <a:schemeClr val="dk1"/>
              </a:solidFill>
              <a:latin typeface="Georgia"/>
              <a:ea typeface="Georgia"/>
              <a:cs typeface="Georgia"/>
              <a:sym typeface="Georgia"/>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20"/>
          <p:cNvPicPr preferRelativeResize="0"/>
          <p:nvPr/>
        </p:nvPicPr>
        <p:blipFill rotWithShape="1">
          <a:blip r:embed="rId3">
            <a:alphaModFix/>
          </a:blip>
          <a:srcRect/>
          <a:stretch/>
        </p:blipFill>
        <p:spPr>
          <a:xfrm>
            <a:off x="0" y="0"/>
            <a:ext cx="9144000" cy="3214687"/>
          </a:xfrm>
          <a:prstGeom prst="rect">
            <a:avLst/>
          </a:prstGeom>
          <a:noFill/>
          <a:ln>
            <a:noFill/>
          </a:ln>
        </p:spPr>
      </p:pic>
      <p:pic>
        <p:nvPicPr>
          <p:cNvPr id="273" name="Google Shape;273;p20"/>
          <p:cNvPicPr preferRelativeResize="0"/>
          <p:nvPr/>
        </p:nvPicPr>
        <p:blipFill rotWithShape="1">
          <a:blip r:embed="rId4">
            <a:alphaModFix/>
          </a:blip>
          <a:srcRect/>
          <a:stretch/>
        </p:blipFill>
        <p:spPr>
          <a:xfrm>
            <a:off x="0" y="3286125"/>
            <a:ext cx="9144000" cy="3571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1"/>
          <p:cNvPicPr preferRelativeResize="0"/>
          <p:nvPr/>
        </p:nvPicPr>
        <p:blipFill rotWithShape="1">
          <a:blip r:embed="rId3">
            <a:alphaModFix/>
          </a:blip>
          <a:srcRect/>
          <a:stretch/>
        </p:blipFill>
        <p:spPr>
          <a:xfrm>
            <a:off x="142875" y="285750"/>
            <a:ext cx="4173537" cy="3429000"/>
          </a:xfrm>
          <a:prstGeom prst="rect">
            <a:avLst/>
          </a:prstGeom>
          <a:noFill/>
          <a:ln>
            <a:noFill/>
          </a:ln>
        </p:spPr>
      </p:pic>
      <p:pic>
        <p:nvPicPr>
          <p:cNvPr id="279" name="Google Shape;279;p21"/>
          <p:cNvPicPr preferRelativeResize="0"/>
          <p:nvPr/>
        </p:nvPicPr>
        <p:blipFill rotWithShape="1">
          <a:blip r:embed="rId4">
            <a:alphaModFix/>
          </a:blip>
          <a:srcRect/>
          <a:stretch/>
        </p:blipFill>
        <p:spPr>
          <a:xfrm>
            <a:off x="4429125" y="2500312"/>
            <a:ext cx="4000500" cy="39512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22"/>
          <p:cNvPicPr preferRelativeResize="0"/>
          <p:nvPr/>
        </p:nvPicPr>
        <p:blipFill rotWithShape="1">
          <a:blip r:embed="rId3">
            <a:alphaModFix/>
          </a:blip>
          <a:srcRect/>
          <a:stretch/>
        </p:blipFill>
        <p:spPr>
          <a:xfrm>
            <a:off x="571500" y="1571625"/>
            <a:ext cx="7993062" cy="3571875"/>
          </a:xfrm>
          <a:prstGeom prst="rect">
            <a:avLst/>
          </a:prstGeom>
          <a:noFill/>
          <a:ln>
            <a:noFill/>
          </a:ln>
        </p:spPr>
      </p:pic>
      <p:sp>
        <p:nvSpPr>
          <p:cNvPr id="285" name="Google Shape;285;p22"/>
          <p:cNvSpPr txBox="1"/>
          <p:nvPr/>
        </p:nvSpPr>
        <p:spPr>
          <a:xfrm>
            <a:off x="1428750" y="500062"/>
            <a:ext cx="7059612" cy="646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600"/>
              <a:buFont typeface="Georgia"/>
              <a:buNone/>
            </a:pPr>
            <a:r>
              <a:rPr lang="en-US" sz="3600" b="1" i="1" u="none">
                <a:solidFill>
                  <a:schemeClr val="dk1"/>
                </a:solidFill>
                <a:latin typeface="Georgia"/>
                <a:ea typeface="Georgia"/>
                <a:cs typeface="Georgia"/>
                <a:sym typeface="Georgia"/>
              </a:rPr>
              <a:t>Lasers in Fashion Industries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pic>
        <p:nvPicPr>
          <p:cNvPr id="291" name="Google Shape;291;p23"/>
          <p:cNvPicPr preferRelativeResize="0"/>
          <p:nvPr/>
        </p:nvPicPr>
        <p:blipFill rotWithShape="1">
          <a:blip r:embed="rId3">
            <a:alphaModFix/>
          </a:blip>
          <a:srcRect/>
          <a:stretch/>
        </p:blipFill>
        <p:spPr>
          <a:xfrm>
            <a:off x="142875" y="214312"/>
            <a:ext cx="8715375" cy="1760537"/>
          </a:xfrm>
          <a:prstGeom prst="rect">
            <a:avLst/>
          </a:prstGeom>
          <a:noFill/>
          <a:ln>
            <a:noFill/>
          </a:ln>
        </p:spPr>
      </p:pic>
      <p:pic>
        <p:nvPicPr>
          <p:cNvPr id="292" name="Google Shape;292;p23" descr="Air Force to ask industry for 75-Watt sodium laser to create artificial stars for adaptive optics"/>
          <p:cNvPicPr preferRelativeResize="0"/>
          <p:nvPr/>
        </p:nvPicPr>
        <p:blipFill rotWithShape="1">
          <a:blip r:embed="rId4">
            <a:alphaModFix/>
          </a:blip>
          <a:srcRect/>
          <a:stretch/>
        </p:blipFill>
        <p:spPr>
          <a:xfrm>
            <a:off x="1143000" y="2071687"/>
            <a:ext cx="6357937" cy="45386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4"/>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298" name="Google Shape;298;p24"/>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139700" algn="l" rtl="0">
              <a:spcBef>
                <a:spcPts val="0"/>
              </a:spcBef>
              <a:spcAft>
                <a:spcPts val="0"/>
              </a:spcAft>
              <a:buClr>
                <a:schemeClr val="dk1"/>
              </a:buClr>
              <a:buSzPts val="3200"/>
              <a:buFont typeface="Arial"/>
              <a:buNone/>
            </a:pPr>
            <a:endParaRPr sz="3200">
              <a:solidFill>
                <a:schemeClr val="dk1"/>
              </a:solidFill>
              <a:latin typeface="Calibri"/>
              <a:ea typeface="Calibri"/>
              <a:cs typeface="Calibri"/>
              <a:sym typeface="Calibri"/>
            </a:endParaRPr>
          </a:p>
        </p:txBody>
      </p:sp>
      <p:pic>
        <p:nvPicPr>
          <p:cNvPr id="299" name="Google Shape;299;p24"/>
          <p:cNvPicPr preferRelativeResize="0"/>
          <p:nvPr/>
        </p:nvPicPr>
        <p:blipFill rotWithShape="1">
          <a:blip r:embed="rId3">
            <a:alphaModFix/>
          </a:blip>
          <a:srcRect/>
          <a:stretch/>
        </p:blipFill>
        <p:spPr>
          <a:xfrm>
            <a:off x="0" y="357187"/>
            <a:ext cx="9102725" cy="63579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5"/>
          <p:cNvPicPr preferRelativeResize="0"/>
          <p:nvPr/>
        </p:nvPicPr>
        <p:blipFill rotWithShape="1">
          <a:blip r:embed="rId3">
            <a:alphaModFix/>
          </a:blip>
          <a:srcRect/>
          <a:stretch/>
        </p:blipFill>
        <p:spPr>
          <a:xfrm>
            <a:off x="285750" y="214312"/>
            <a:ext cx="8542337" cy="585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26"/>
          <p:cNvPicPr preferRelativeResize="0"/>
          <p:nvPr/>
        </p:nvPicPr>
        <p:blipFill rotWithShape="1">
          <a:blip r:embed="rId3">
            <a:alphaModFix/>
          </a:blip>
          <a:srcRect/>
          <a:stretch/>
        </p:blipFill>
        <p:spPr>
          <a:xfrm>
            <a:off x="428625" y="357187"/>
            <a:ext cx="8232775" cy="614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714375" y="2143125"/>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Georgia"/>
              <a:buNone/>
            </a:pPr>
            <a:r>
              <a:rPr lang="en-US" sz="4400" b="0" i="1" u="none">
                <a:solidFill>
                  <a:schemeClr val="dk1"/>
                </a:solidFill>
                <a:latin typeface="Georgia"/>
                <a:ea typeface="Georgia"/>
                <a:cs typeface="Georgia"/>
                <a:sym typeface="Georgia"/>
              </a:rPr>
              <a:t>Lasers:</a:t>
            </a:r>
            <a:br>
              <a:rPr lang="en-US" sz="4400" b="0" i="1" u="none">
                <a:solidFill>
                  <a:schemeClr val="dk1"/>
                </a:solidFill>
                <a:latin typeface="Georgia"/>
                <a:ea typeface="Georgia"/>
                <a:cs typeface="Georgia"/>
                <a:sym typeface="Georgia"/>
              </a:rPr>
            </a:br>
            <a:r>
              <a:rPr lang="en-US" sz="4400" b="0" i="1" u="none">
                <a:solidFill>
                  <a:schemeClr val="dk1"/>
                </a:solidFill>
                <a:latin typeface="Georgia"/>
                <a:ea typeface="Georgia"/>
                <a:cs typeface="Georgia"/>
                <a:sym typeface="Georgia"/>
              </a:rPr>
              <a:t>A Walk Through History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28"/>
          <p:cNvPicPr preferRelativeResize="0"/>
          <p:nvPr/>
        </p:nvPicPr>
        <p:blipFill rotWithShape="1">
          <a:blip r:embed="rId3">
            <a:alphaModFix/>
          </a:blip>
          <a:srcRect/>
          <a:stretch/>
        </p:blipFill>
        <p:spPr>
          <a:xfrm>
            <a:off x="500062" y="1214437"/>
            <a:ext cx="1343025" cy="1676400"/>
          </a:xfrm>
          <a:prstGeom prst="rect">
            <a:avLst/>
          </a:prstGeom>
          <a:noFill/>
          <a:ln>
            <a:noFill/>
          </a:ln>
        </p:spPr>
      </p:pic>
      <p:sp>
        <p:nvSpPr>
          <p:cNvPr id="320" name="Google Shape;320;p28"/>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21" name="Google Shape;321;p28"/>
          <p:cNvSpPr txBox="1"/>
          <p:nvPr/>
        </p:nvSpPr>
        <p:spPr>
          <a:xfrm>
            <a:off x="2143125" y="928687"/>
            <a:ext cx="206851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Georgia"/>
              <a:buNone/>
            </a:pPr>
            <a:r>
              <a:rPr lang="en-US" sz="2400" b="1" i="1" u="none">
                <a:solidFill>
                  <a:schemeClr val="dk1"/>
                </a:solidFill>
                <a:latin typeface="Georgia"/>
                <a:ea typeface="Georgia"/>
                <a:cs typeface="Georgia"/>
                <a:sym typeface="Georgia"/>
              </a:rPr>
              <a:t>Max Planck</a:t>
            </a:r>
            <a:endParaRPr/>
          </a:p>
        </p:txBody>
      </p:sp>
      <p:sp>
        <p:nvSpPr>
          <p:cNvPr id="322" name="Google Shape;322;p28"/>
          <p:cNvSpPr txBox="1"/>
          <p:nvPr/>
        </p:nvSpPr>
        <p:spPr>
          <a:xfrm>
            <a:off x="2143125" y="1500187"/>
            <a:ext cx="6500812" cy="193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In his most important work, published in </a:t>
            </a:r>
            <a:r>
              <a:rPr lang="en-US" sz="2400" b="1" i="0" u="none">
                <a:solidFill>
                  <a:schemeClr val="dk1"/>
                </a:solidFill>
                <a:latin typeface="Times New Roman"/>
                <a:ea typeface="Times New Roman"/>
                <a:cs typeface="Times New Roman"/>
                <a:sym typeface="Times New Roman"/>
              </a:rPr>
              <a:t>1900</a:t>
            </a:r>
            <a:r>
              <a:rPr lang="en-US" sz="2400" b="0" i="0" u="none">
                <a:solidFill>
                  <a:schemeClr val="dk1"/>
                </a:solidFill>
                <a:latin typeface="Times New Roman"/>
                <a:ea typeface="Times New Roman"/>
                <a:cs typeface="Times New Roman"/>
                <a:sym typeface="Times New Roman"/>
              </a:rPr>
              <a:t>, Planck deduced the relationship between energy and the frequency of radiation, essentially saying that the energy could be emitted or absorbed only in discrete chunks-which he called quanta</a:t>
            </a:r>
            <a:endParaRPr/>
          </a:p>
        </p:txBody>
      </p:sp>
      <p:pic>
        <p:nvPicPr>
          <p:cNvPr id="323" name="Google Shape;323;p28"/>
          <p:cNvPicPr preferRelativeResize="0"/>
          <p:nvPr/>
        </p:nvPicPr>
        <p:blipFill rotWithShape="1">
          <a:blip r:embed="rId4">
            <a:alphaModFix/>
          </a:blip>
          <a:srcRect/>
          <a:stretch/>
        </p:blipFill>
        <p:spPr>
          <a:xfrm>
            <a:off x="357187" y="3970337"/>
            <a:ext cx="1857375" cy="1816100"/>
          </a:xfrm>
          <a:prstGeom prst="rect">
            <a:avLst/>
          </a:prstGeom>
          <a:noFill/>
          <a:ln>
            <a:noFill/>
          </a:ln>
        </p:spPr>
      </p:pic>
      <p:sp>
        <p:nvSpPr>
          <p:cNvPr id="324" name="Google Shape;324;p28"/>
          <p:cNvSpPr txBox="1"/>
          <p:nvPr/>
        </p:nvSpPr>
        <p:spPr>
          <a:xfrm>
            <a:off x="2286000" y="4500562"/>
            <a:ext cx="5715000" cy="15700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In1917</a:t>
            </a:r>
            <a:r>
              <a:rPr lang="en-US" sz="2400" b="0" i="0" u="none">
                <a:solidFill>
                  <a:schemeClr val="dk1"/>
                </a:solidFill>
                <a:latin typeface="Times New Roman"/>
                <a:ea typeface="Times New Roman"/>
                <a:cs typeface="Times New Roman"/>
                <a:sym typeface="Times New Roman"/>
              </a:rPr>
              <a:t>, the first foundation of laser was set in by Sir Albert Einstein with the concept of Photons and Stimulated emission of radiations</a:t>
            </a:r>
            <a:endParaRPr/>
          </a:p>
        </p:txBody>
      </p:sp>
      <p:sp>
        <p:nvSpPr>
          <p:cNvPr id="325" name="Google Shape;325;p28"/>
          <p:cNvSpPr txBox="1"/>
          <p:nvPr/>
        </p:nvSpPr>
        <p:spPr>
          <a:xfrm>
            <a:off x="2286000" y="3929062"/>
            <a:ext cx="323056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Georgia"/>
              <a:buNone/>
            </a:pPr>
            <a:r>
              <a:rPr lang="en-US" sz="2400" b="1" i="1" u="none">
                <a:solidFill>
                  <a:schemeClr val="dk1"/>
                </a:solidFill>
                <a:latin typeface="Georgia"/>
                <a:ea typeface="Georgia"/>
                <a:cs typeface="Georgia"/>
                <a:sym typeface="Georgia"/>
              </a:rPr>
              <a:t>Sir Albert Einstein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9"/>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pic>
        <p:nvPicPr>
          <p:cNvPr id="331" name="Google Shape;331;p29"/>
          <p:cNvPicPr preferRelativeResize="0"/>
          <p:nvPr/>
        </p:nvPicPr>
        <p:blipFill rotWithShape="1">
          <a:blip r:embed="rId3">
            <a:alphaModFix/>
          </a:blip>
          <a:srcRect/>
          <a:stretch/>
        </p:blipFill>
        <p:spPr>
          <a:xfrm>
            <a:off x="571500" y="1000125"/>
            <a:ext cx="1863725" cy="1928812"/>
          </a:xfrm>
          <a:prstGeom prst="rect">
            <a:avLst/>
          </a:prstGeom>
          <a:noFill/>
          <a:ln>
            <a:noFill/>
          </a:ln>
        </p:spPr>
      </p:pic>
      <p:sp>
        <p:nvSpPr>
          <p:cNvPr id="332" name="Google Shape;332;p29"/>
          <p:cNvSpPr txBox="1"/>
          <p:nvPr/>
        </p:nvSpPr>
        <p:spPr>
          <a:xfrm>
            <a:off x="2714625" y="1571625"/>
            <a:ext cx="5715000" cy="1938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1954</a:t>
            </a:r>
            <a:r>
              <a:rPr lang="en-US" sz="2400" b="0" i="0" u="none">
                <a:solidFill>
                  <a:schemeClr val="dk1"/>
                </a:solidFill>
                <a:latin typeface="Times New Roman"/>
                <a:ea typeface="Times New Roman"/>
                <a:cs typeface="Times New Roman"/>
                <a:sym typeface="Times New Roman"/>
              </a:rPr>
              <a:t>: Working with some of his colleagues Herbert Ziegler and James Gordon, Townes demonstrates the first MASER at Columbia University. The ammonia maser, the first device based on Einstein's predictions.</a:t>
            </a:r>
            <a:endParaRPr/>
          </a:p>
        </p:txBody>
      </p:sp>
      <p:sp>
        <p:nvSpPr>
          <p:cNvPr id="333" name="Google Shape;333;p29"/>
          <p:cNvSpPr txBox="1"/>
          <p:nvPr/>
        </p:nvSpPr>
        <p:spPr>
          <a:xfrm>
            <a:off x="2714625" y="1000125"/>
            <a:ext cx="3090862"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Georgia"/>
              <a:buNone/>
            </a:pPr>
            <a:r>
              <a:rPr lang="en-US" sz="2400" b="1" i="1" u="none">
                <a:solidFill>
                  <a:schemeClr val="dk1"/>
                </a:solidFill>
                <a:latin typeface="Georgia"/>
                <a:ea typeface="Georgia"/>
                <a:cs typeface="Georgia"/>
                <a:sym typeface="Georgia"/>
              </a:rPr>
              <a:t>Charles H Townes</a:t>
            </a:r>
            <a:endParaRPr/>
          </a:p>
        </p:txBody>
      </p:sp>
      <p:sp>
        <p:nvSpPr>
          <p:cNvPr id="334" name="Google Shape;334;p29"/>
          <p:cNvSpPr txBox="1"/>
          <p:nvPr/>
        </p:nvSpPr>
        <p:spPr>
          <a:xfrm>
            <a:off x="428625" y="3714750"/>
            <a:ext cx="8001000" cy="15700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1955</a:t>
            </a:r>
            <a:r>
              <a:rPr lang="en-US" sz="2400" b="0" i="0" u="none">
                <a:solidFill>
                  <a:schemeClr val="dk1"/>
                </a:solidFill>
                <a:latin typeface="Times New Roman"/>
                <a:ea typeface="Times New Roman"/>
                <a:cs typeface="Times New Roman"/>
                <a:sym typeface="Times New Roman"/>
              </a:rPr>
              <a:t>: At P.N. Lebedev Physical Institute in Moscow, Nikolai G. Bosov and Alexender M. Prokhorov attempt to design and build oscillators. They propose a method for the production of a negative absorption that was called the pumping method.</a:t>
            </a:r>
            <a:endParaRPr/>
          </a:p>
        </p:txBody>
      </p:sp>
      <p:sp>
        <p:nvSpPr>
          <p:cNvPr id="335" name="Google Shape;335;p29"/>
          <p:cNvSpPr txBox="1"/>
          <p:nvPr/>
        </p:nvSpPr>
        <p:spPr>
          <a:xfrm>
            <a:off x="571500" y="5670550"/>
            <a:ext cx="8001000" cy="830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1956</a:t>
            </a:r>
            <a:r>
              <a:rPr lang="en-US" sz="2400" b="0" i="0" u="none">
                <a:solidFill>
                  <a:schemeClr val="dk1"/>
                </a:solidFill>
                <a:latin typeface="Times New Roman"/>
                <a:ea typeface="Times New Roman"/>
                <a:cs typeface="Times New Roman"/>
                <a:sym typeface="Times New Roman"/>
              </a:rPr>
              <a:t>: Nicolaas Bloembergen of Harvard University develops the microwave solid state maser.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aphicFrame>
        <p:nvGraphicFramePr>
          <p:cNvPr id="165" name="Google Shape;165;p3"/>
          <p:cNvGraphicFramePr/>
          <p:nvPr/>
        </p:nvGraphicFramePr>
        <p:xfrm>
          <a:off x="285750" y="1143000"/>
          <a:ext cx="8572475" cy="3929050"/>
        </p:xfrm>
        <a:graphic>
          <a:graphicData uri="http://schemas.openxmlformats.org/drawingml/2006/table">
            <a:tbl>
              <a:tblPr>
                <a:noFill/>
                <a:tableStyleId>{35C4A216-EDDD-4947-9542-F85793283109}</a:tableStyleId>
              </a:tblPr>
              <a:tblGrid>
                <a:gridCol w="927100">
                  <a:extLst>
                    <a:ext uri="{9D8B030D-6E8A-4147-A177-3AD203B41FA5}">
                      <a16:colId xmlns:a16="http://schemas.microsoft.com/office/drawing/2014/main" val="20000"/>
                    </a:ext>
                  </a:extLst>
                </a:gridCol>
                <a:gridCol w="5494325">
                  <a:extLst>
                    <a:ext uri="{9D8B030D-6E8A-4147-A177-3AD203B41FA5}">
                      <a16:colId xmlns:a16="http://schemas.microsoft.com/office/drawing/2014/main" val="20001"/>
                    </a:ext>
                  </a:extLst>
                </a:gridCol>
                <a:gridCol w="2151050">
                  <a:extLst>
                    <a:ext uri="{9D8B030D-6E8A-4147-A177-3AD203B41FA5}">
                      <a16:colId xmlns:a16="http://schemas.microsoft.com/office/drawing/2014/main" val="20002"/>
                    </a:ext>
                  </a:extLst>
                </a:gridCol>
              </a:tblGrid>
              <a:tr h="666750">
                <a:tc gridSpan="2">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COURSE OUTCOMES</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COGNITIVE LEVELS</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90575">
                <a:tc>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CO1</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600"/>
                        <a:buFont typeface="Georgia"/>
                        <a:buNone/>
                      </a:pPr>
                      <a:r>
                        <a:rPr lang="en-US" sz="1600" b="0" i="0" u="none" strike="noStrike" cap="none">
                          <a:solidFill>
                            <a:srgbClr val="000000"/>
                          </a:solidFill>
                          <a:latin typeface="Georgia"/>
                          <a:ea typeface="Georgia"/>
                          <a:cs typeface="Georgia"/>
                          <a:sym typeface="Georgia"/>
                        </a:rPr>
                        <a:t>Define the coherent properties, high brightness of laser, population inversion and optical feedback to laser technology</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Georgia"/>
                        <a:buNone/>
                      </a:pPr>
                      <a:r>
                        <a:rPr lang="en-US" sz="1600" b="0" i="0" u="none" strike="noStrike" cap="none">
                          <a:solidFill>
                            <a:schemeClr val="dk1"/>
                          </a:solidFill>
                          <a:latin typeface="Georgia"/>
                          <a:ea typeface="Georgia"/>
                          <a:cs typeface="Georgia"/>
                          <a:sym typeface="Georgia"/>
                        </a:rPr>
                        <a:t>Remembering (C1)</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89000">
                <a:tc>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CO2</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600"/>
                        <a:buFont typeface="Georgia"/>
                        <a:buNone/>
                      </a:pPr>
                      <a:r>
                        <a:rPr lang="en-US" sz="1600" b="0" i="0" u="none" strike="noStrike" cap="none">
                          <a:solidFill>
                            <a:srgbClr val="000000"/>
                          </a:solidFill>
                          <a:latin typeface="Georgia"/>
                          <a:ea typeface="Georgia"/>
                          <a:cs typeface="Georgia"/>
                          <a:sym typeface="Georgia"/>
                        </a:rPr>
                        <a:t>Extend the knowledge of lasers in some applications like LIDAR, laser tracking, bar code scanner, lasers in medicine and lasers in industry </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Georgia"/>
                        <a:buNone/>
                      </a:pPr>
                      <a:r>
                        <a:rPr lang="en-US" sz="1600" b="0" i="0" u="none" strike="noStrike" cap="none">
                          <a:solidFill>
                            <a:schemeClr val="dk1"/>
                          </a:solidFill>
                          <a:latin typeface="Georgia"/>
                          <a:ea typeface="Georgia"/>
                          <a:cs typeface="Georgia"/>
                          <a:sym typeface="Georgia"/>
                        </a:rPr>
                        <a:t>Understanding (C2)</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93725">
                <a:tc>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CO3</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600"/>
                        <a:buFont typeface="Georgia"/>
                        <a:buNone/>
                      </a:pPr>
                      <a:r>
                        <a:rPr lang="en-US" sz="1600" b="0" i="0" u="none" strike="noStrike" cap="none">
                          <a:solidFill>
                            <a:srgbClr val="000000"/>
                          </a:solidFill>
                          <a:latin typeface="Georgia"/>
                          <a:ea typeface="Georgia"/>
                          <a:cs typeface="Georgia"/>
                          <a:sym typeface="Georgia"/>
                        </a:rPr>
                        <a:t>Apply the optical ray transfer matrix to determine the stability of a laser resonator</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Georgia"/>
                        <a:buNone/>
                      </a:pPr>
                      <a:r>
                        <a:rPr lang="en-US" sz="1600" b="0" i="0" u="none" strike="noStrike" cap="none">
                          <a:solidFill>
                            <a:schemeClr val="dk1"/>
                          </a:solidFill>
                          <a:latin typeface="Georgia"/>
                          <a:ea typeface="Georgia"/>
                          <a:cs typeface="Georgia"/>
                          <a:sym typeface="Georgia"/>
                        </a:rPr>
                        <a:t>Applying (C3)</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89000">
                <a:tc>
                  <a:txBody>
                    <a:bodyPr/>
                    <a:lstStyle/>
                    <a:p>
                      <a:pPr marL="0" marR="0" lvl="0" indent="0" algn="l" rtl="0">
                        <a:lnSpc>
                          <a:spcPct val="115000"/>
                        </a:lnSpc>
                        <a:spcBef>
                          <a:spcPts val="0"/>
                        </a:spcBef>
                        <a:spcAft>
                          <a:spcPts val="0"/>
                        </a:spcAft>
                        <a:buClr>
                          <a:srgbClr val="000000"/>
                        </a:buClr>
                        <a:buSzPts val="1800"/>
                        <a:buFont typeface="Georgia"/>
                        <a:buNone/>
                      </a:pPr>
                      <a:r>
                        <a:rPr lang="en-US" sz="1800" b="1" i="0" u="none" strike="noStrike" cap="none">
                          <a:solidFill>
                            <a:srgbClr val="000000"/>
                          </a:solidFill>
                          <a:latin typeface="Georgia"/>
                          <a:ea typeface="Georgia"/>
                          <a:cs typeface="Georgia"/>
                          <a:sym typeface="Georgia"/>
                        </a:rPr>
                        <a:t>CO4</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115000"/>
                        </a:lnSpc>
                        <a:spcBef>
                          <a:spcPts val="0"/>
                        </a:spcBef>
                        <a:spcAft>
                          <a:spcPts val="0"/>
                        </a:spcAft>
                        <a:buClr>
                          <a:srgbClr val="000000"/>
                        </a:buClr>
                        <a:buSzPts val="1600"/>
                        <a:buFont typeface="Georgia"/>
                        <a:buNone/>
                      </a:pPr>
                      <a:r>
                        <a:rPr lang="en-US" sz="1600" b="0" i="0" u="none" strike="noStrike" cap="none">
                          <a:solidFill>
                            <a:srgbClr val="000000"/>
                          </a:solidFill>
                          <a:latin typeface="Georgia"/>
                          <a:ea typeface="Georgia"/>
                          <a:cs typeface="Georgia"/>
                          <a:sym typeface="Georgia"/>
                        </a:rPr>
                        <a:t>Distinguish the operational principles of CW, Q-switched, mode locked lasers; laser rate equations for three &amp; four level lasers; different types of laser systems</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Georgia"/>
                        <a:buNone/>
                      </a:pPr>
                      <a:r>
                        <a:rPr lang="en-US" sz="1600" b="0" i="0" u="none" strike="noStrike" cap="none">
                          <a:solidFill>
                            <a:schemeClr val="dk1"/>
                          </a:solidFill>
                          <a:latin typeface="Georgia"/>
                          <a:ea typeface="Georgia"/>
                          <a:cs typeface="Georgia"/>
                          <a:sym typeface="Georgia"/>
                        </a:rPr>
                        <a:t>Analyzing (C4)</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0"/>
          <p:cNvSpPr txBox="1"/>
          <p:nvPr/>
        </p:nvSpPr>
        <p:spPr>
          <a:xfrm>
            <a:off x="428625" y="1000125"/>
            <a:ext cx="8001000" cy="3416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1958</a:t>
            </a:r>
            <a:r>
              <a:rPr lang="en-US" sz="2400" b="0" i="0" u="none">
                <a:solidFill>
                  <a:schemeClr val="dk1"/>
                </a:solidFill>
                <a:latin typeface="Times New Roman"/>
                <a:ea typeface="Times New Roman"/>
                <a:cs typeface="Times New Roman"/>
                <a:sym typeface="Times New Roman"/>
              </a:rPr>
              <a:t>: Townes and his brother in law, Aurthur L. Schawlow, in a joint paper published in Physical Review, show that masers could be made to operate in the optical and infrared regions and propose how it could be accomplished.</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At a conference in </a:t>
            </a:r>
            <a:r>
              <a:rPr lang="en-US" sz="2400" b="1" i="0" u="none">
                <a:solidFill>
                  <a:schemeClr val="dk1"/>
                </a:solidFill>
                <a:latin typeface="Times New Roman"/>
                <a:ea typeface="Times New Roman"/>
                <a:cs typeface="Times New Roman"/>
                <a:sym typeface="Times New Roman"/>
              </a:rPr>
              <a:t>1959</a:t>
            </a:r>
            <a:r>
              <a:rPr lang="en-US" sz="2400" b="0" i="0" u="none">
                <a:solidFill>
                  <a:schemeClr val="dk1"/>
                </a:solidFill>
                <a:latin typeface="Times New Roman"/>
                <a:ea typeface="Times New Roman"/>
                <a:cs typeface="Times New Roman"/>
                <a:sym typeface="Times New Roman"/>
              </a:rPr>
              <a:t>, Gordon Gould published the term LASER in the paper The Laser, Light Amplification by Stimulated Emission of Radiation. </a:t>
            </a:r>
            <a:endParaRPr/>
          </a:p>
        </p:txBody>
      </p:sp>
      <p:sp>
        <p:nvSpPr>
          <p:cNvPr id="341" name="Google Shape;341;p30"/>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47" name="Google Shape;347;p31"/>
          <p:cNvSpPr txBox="1"/>
          <p:nvPr/>
        </p:nvSpPr>
        <p:spPr>
          <a:xfrm>
            <a:off x="142875" y="857250"/>
            <a:ext cx="6572250" cy="41544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Finally!!!!</a:t>
            </a:r>
            <a:endParaRPr/>
          </a:p>
          <a:p>
            <a:pPr marL="0" marR="0" lvl="0" indent="0" algn="just" rtl="0">
              <a:lnSpc>
                <a:spcPct val="100000"/>
              </a:lnSpc>
              <a:spcBef>
                <a:spcPts val="0"/>
              </a:spcBef>
              <a:spcAft>
                <a:spcPts val="0"/>
              </a:spcAft>
              <a:buClr>
                <a:schemeClr val="dk1"/>
              </a:buClr>
              <a:buSzPts val="2400"/>
              <a:buFont typeface="Times New Roman"/>
              <a:buNone/>
            </a:pPr>
            <a:r>
              <a:rPr lang="en-US" sz="2400" b="1" i="0" u="none">
                <a:solidFill>
                  <a:schemeClr val="dk1"/>
                </a:solidFill>
                <a:latin typeface="Times New Roman"/>
                <a:ea typeface="Times New Roman"/>
                <a:cs typeface="Times New Roman"/>
                <a:sym typeface="Times New Roman"/>
              </a:rPr>
              <a:t>Theodore H Maiman</a:t>
            </a:r>
            <a:endParaRPr/>
          </a:p>
          <a:p>
            <a:pPr marL="0" marR="0" lvl="0" indent="0" algn="just" rtl="0">
              <a:lnSpc>
                <a:spcPct val="100000"/>
              </a:lnSpc>
              <a:spcBef>
                <a:spcPts val="0"/>
              </a:spcBef>
              <a:spcAft>
                <a:spcPts val="0"/>
              </a:spcAft>
              <a:buClr>
                <a:schemeClr val="dk1"/>
              </a:buClr>
              <a:buSzPts val="2400"/>
              <a:buFont typeface="Times New Roman"/>
              <a:buNone/>
            </a:pPr>
            <a:endParaRPr sz="2400" b="1"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endParaRPr sz="2400" b="1" i="0" u="none">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Font typeface="Times New Roman"/>
              <a:buNone/>
            </a:pPr>
            <a:r>
              <a:rPr lang="en-US" sz="2400" b="0" i="0" u="none">
                <a:solidFill>
                  <a:schemeClr val="dk1"/>
                </a:solidFill>
                <a:latin typeface="Times New Roman"/>
                <a:ea typeface="Times New Roman"/>
                <a:cs typeface="Times New Roman"/>
                <a:sym typeface="Times New Roman"/>
              </a:rPr>
              <a:t>May 16, 1960, Maiman, a physicist, constructs the first laser using cylinder of symmetric ruby measuring 1 cm in diameter and 2 cm long, with the ends silver coated to make them reflective and able to serve as Fabry-Perot Resonator. Maiman uses photographic flash lamps as the laser’s pump source.</a:t>
            </a:r>
            <a:r>
              <a:rPr lang="en-US" sz="2400" b="1" i="0" u="none">
                <a:solidFill>
                  <a:schemeClr val="dk1"/>
                </a:solidFill>
                <a:latin typeface="Times New Roman"/>
                <a:ea typeface="Times New Roman"/>
                <a:cs typeface="Times New Roman"/>
                <a:sym typeface="Times New Roman"/>
              </a:rPr>
              <a:t> </a:t>
            </a:r>
            <a:endParaRPr/>
          </a:p>
        </p:txBody>
      </p:sp>
      <p:pic>
        <p:nvPicPr>
          <p:cNvPr id="348" name="Google Shape;348;p31"/>
          <p:cNvPicPr preferRelativeResize="0"/>
          <p:nvPr/>
        </p:nvPicPr>
        <p:blipFill rotWithShape="1">
          <a:blip r:embed="rId3">
            <a:alphaModFix/>
          </a:blip>
          <a:srcRect/>
          <a:stretch/>
        </p:blipFill>
        <p:spPr>
          <a:xfrm>
            <a:off x="6715125" y="785812"/>
            <a:ext cx="1962150" cy="2047875"/>
          </a:xfrm>
          <a:prstGeom prst="rect">
            <a:avLst/>
          </a:prstGeom>
          <a:noFill/>
          <a:ln>
            <a:noFill/>
          </a:ln>
        </p:spPr>
      </p:pic>
      <p:pic>
        <p:nvPicPr>
          <p:cNvPr id="349" name="Google Shape;349;p31"/>
          <p:cNvPicPr preferRelativeResize="0"/>
          <p:nvPr/>
        </p:nvPicPr>
        <p:blipFill rotWithShape="1">
          <a:blip r:embed="rId4">
            <a:alphaModFix/>
          </a:blip>
          <a:srcRect/>
          <a:stretch/>
        </p:blipFill>
        <p:spPr>
          <a:xfrm>
            <a:off x="2214562" y="4714875"/>
            <a:ext cx="3286125" cy="2047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2"/>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55" name="Google Shape;355;p32"/>
          <p:cNvSpPr txBox="1"/>
          <p:nvPr/>
        </p:nvSpPr>
        <p:spPr>
          <a:xfrm>
            <a:off x="357187" y="677862"/>
            <a:ext cx="8572500" cy="600233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November 1960</a:t>
            </a:r>
            <a:r>
              <a:rPr lang="en-US" sz="2400" b="0" i="0" u="none">
                <a:solidFill>
                  <a:schemeClr val="dk1"/>
                </a:solidFill>
                <a:latin typeface="Georgia"/>
                <a:ea typeface="Georgia"/>
                <a:cs typeface="Georgia"/>
                <a:sym typeface="Georgia"/>
              </a:rPr>
              <a:t>: Peter P. Sorokin and Mirek J. Stevenson demonstrate the Uranium  laser, a four stage solid state device.</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December 1960</a:t>
            </a:r>
            <a:r>
              <a:rPr lang="en-US" sz="2400" b="0" i="0" u="none">
                <a:solidFill>
                  <a:schemeClr val="dk1"/>
                </a:solidFill>
                <a:latin typeface="Georgia"/>
                <a:ea typeface="Georgia"/>
                <a:cs typeface="Georgia"/>
                <a:sym typeface="Georgia"/>
              </a:rPr>
              <a:t>: Ali Jawan, William Bennett Jr. and Donald Herriot develop the He-Ne laser, the first to generate a continuous beam of light at 1.15 μm.</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March 1961</a:t>
            </a:r>
            <a:r>
              <a:rPr lang="en-US" sz="2400" b="0" i="0" u="none">
                <a:solidFill>
                  <a:schemeClr val="dk1"/>
                </a:solidFill>
                <a:latin typeface="Georgia"/>
                <a:ea typeface="Georgia"/>
                <a:cs typeface="Georgia"/>
                <a:sym typeface="Georgia"/>
              </a:rPr>
              <a:t>: At the second International Quantum Electronics meeting, Robert W. Hellwarth presents theoretical work suggesting that a dramatic improvement in the ruby laser could be made by making its pulse more predictable and controllable. </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October 1961: </a:t>
            </a:r>
            <a:r>
              <a:rPr lang="en-US" sz="2400" b="0" i="0" u="none">
                <a:solidFill>
                  <a:schemeClr val="dk1"/>
                </a:solidFill>
                <a:latin typeface="Georgia"/>
                <a:ea typeface="Georgia"/>
                <a:cs typeface="Georgia"/>
                <a:sym typeface="Georgia"/>
              </a:rPr>
              <a:t>Elias Snitzer reports the first operation of a neodymium glass(Nd:glass) laser.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61" name="Google Shape;361;p33"/>
          <p:cNvSpPr txBox="1"/>
          <p:nvPr/>
        </p:nvSpPr>
        <p:spPr>
          <a:xfrm>
            <a:off x="357187" y="677862"/>
            <a:ext cx="8572500" cy="4894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Times New Roman"/>
              <a:buNone/>
            </a:pPr>
            <a:endParaRPr sz="2400" b="1"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December 1961: </a:t>
            </a:r>
            <a:r>
              <a:rPr lang="en-US" sz="2400" b="0" i="0" u="none">
                <a:solidFill>
                  <a:schemeClr val="dk1"/>
                </a:solidFill>
                <a:latin typeface="Georgia"/>
                <a:ea typeface="Georgia"/>
                <a:cs typeface="Georgia"/>
                <a:sym typeface="Georgia"/>
              </a:rPr>
              <a:t>the first medical treatment using a laser on a human patient is performed by Dr. Charles J. Campbell and Charles J. Koester. An Optical ruby laser is used to destroy a retinal tumor.</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1962: </a:t>
            </a:r>
            <a:r>
              <a:rPr lang="en-US" sz="2400" b="0" i="0" u="none">
                <a:solidFill>
                  <a:schemeClr val="dk1"/>
                </a:solidFill>
                <a:latin typeface="Georgia"/>
                <a:ea typeface="Georgia"/>
                <a:cs typeface="Georgia"/>
                <a:sym typeface="Georgia"/>
              </a:rPr>
              <a:t>With Fred J McClung, Hellwrath proves his laser theory, generating peak powers 100 times that of ordinary ruby lasers by using electrically switched Kerr cell shutters. The giat pulse formation technique is doubled Q-switching. Important first applications include the welding of springs for watches.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4"/>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67" name="Google Shape;367;p34"/>
          <p:cNvSpPr txBox="1"/>
          <p:nvPr/>
        </p:nvSpPr>
        <p:spPr>
          <a:xfrm>
            <a:off x="357187" y="677862"/>
            <a:ext cx="8572500" cy="4894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October 1962: </a:t>
            </a:r>
            <a:r>
              <a:rPr lang="en-US" sz="2400" b="0" i="0" u="none">
                <a:solidFill>
                  <a:schemeClr val="dk1"/>
                </a:solidFill>
                <a:latin typeface="Georgia"/>
                <a:ea typeface="Georgia"/>
                <a:cs typeface="Georgia"/>
                <a:sym typeface="Georgia"/>
              </a:rPr>
              <a:t>Nick Holonyak Jr.publishes his work on the  “visible red” GaAsP (gallium arsenide phosphide) laser diode, a compact , efficient source of visible coherent light that is the basis for today’s red LEDs used in consumer products such as CD, DVD players and cell phones.</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June 1962: </a:t>
            </a:r>
            <a:r>
              <a:rPr lang="en-US" sz="2400" b="0" i="0" u="none">
                <a:solidFill>
                  <a:schemeClr val="dk1"/>
                </a:solidFill>
                <a:latin typeface="Georgia"/>
                <a:ea typeface="Georgia"/>
                <a:cs typeface="Georgia"/>
                <a:sym typeface="Georgia"/>
              </a:rPr>
              <a:t>Bell Labs reports the first yttrium aluminium garnet (YAG) laser.</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1963: </a:t>
            </a:r>
            <a:r>
              <a:rPr lang="en-US" sz="2400" b="0" i="0" u="none">
                <a:solidFill>
                  <a:schemeClr val="dk1"/>
                </a:solidFill>
                <a:latin typeface="Georgia"/>
                <a:ea typeface="Georgia"/>
                <a:cs typeface="Georgia"/>
                <a:sym typeface="Georgia"/>
              </a:rPr>
              <a:t>Logan E. Hargrove, Richard L. Fork and M.A. Pollack report the first demonstration of a mode locked laser. Mode locking is fundamental for laser communication and is the basis for femto-second lasers.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5"/>
          <p:cNvSpPr txBox="1"/>
          <p:nvPr/>
        </p:nvSpPr>
        <p:spPr>
          <a:xfrm>
            <a:off x="2928937" y="0"/>
            <a:ext cx="283210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Laser </a:t>
            </a:r>
            <a:r>
              <a:rPr lang="en-US" sz="1600" b="1" i="1" u="none">
                <a:solidFill>
                  <a:schemeClr val="dk1"/>
                </a:solidFill>
                <a:latin typeface="Georgia"/>
                <a:ea typeface="Georgia"/>
                <a:cs typeface="Georgia"/>
                <a:sym typeface="Georgia"/>
              </a:rPr>
              <a:t>History</a:t>
            </a:r>
            <a:endParaRPr/>
          </a:p>
        </p:txBody>
      </p:sp>
      <p:sp>
        <p:nvSpPr>
          <p:cNvPr id="373" name="Google Shape;373;p35"/>
          <p:cNvSpPr txBox="1"/>
          <p:nvPr/>
        </p:nvSpPr>
        <p:spPr>
          <a:xfrm>
            <a:off x="357187" y="1143000"/>
            <a:ext cx="8572500" cy="3786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1963: </a:t>
            </a:r>
            <a:r>
              <a:rPr lang="en-US" sz="2400" b="0" i="0" u="none">
                <a:solidFill>
                  <a:schemeClr val="dk1"/>
                </a:solidFill>
                <a:latin typeface="Georgia"/>
                <a:ea typeface="Georgia"/>
                <a:cs typeface="Georgia"/>
                <a:sym typeface="Georgia"/>
              </a:rPr>
              <a:t>Herbert, and the team of Rudolf Kazarinov and Zhores Alferov, independetly propose ideas to build semiconductor lasers from heterostrucure devices. The work leads to Kroemer and Alferov winning the </a:t>
            </a:r>
            <a:r>
              <a:rPr lang="en-US" sz="2400" b="1" i="0" u="none">
                <a:solidFill>
                  <a:schemeClr val="dk1"/>
                </a:solidFill>
                <a:latin typeface="Georgia"/>
                <a:ea typeface="Georgia"/>
                <a:cs typeface="Georgia"/>
                <a:sym typeface="Georgia"/>
              </a:rPr>
              <a:t>2000 Nobel Prize </a:t>
            </a:r>
            <a:r>
              <a:rPr lang="en-US" sz="2400" b="0" i="0" u="none">
                <a:solidFill>
                  <a:schemeClr val="dk1"/>
                </a:solidFill>
                <a:latin typeface="Georgia"/>
                <a:ea typeface="Georgia"/>
                <a:cs typeface="Georgia"/>
                <a:sym typeface="Georgia"/>
              </a:rPr>
              <a:t>in Physics.</a:t>
            </a:r>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Times New Roman"/>
              <a:buNone/>
            </a:pPr>
            <a:endParaRPr sz="2400" b="0" i="0" u="none">
              <a:solidFill>
                <a:schemeClr val="dk1"/>
              </a:solidFill>
              <a:latin typeface="Georgia"/>
              <a:ea typeface="Georgia"/>
              <a:cs typeface="Georgia"/>
              <a:sym typeface="Georgia"/>
            </a:endParaRPr>
          </a:p>
          <a:p>
            <a:pPr marL="0" marR="0" lvl="0" indent="0" algn="just" rtl="0">
              <a:lnSpc>
                <a:spcPct val="100000"/>
              </a:lnSpc>
              <a:spcBef>
                <a:spcPts val="0"/>
              </a:spcBef>
              <a:spcAft>
                <a:spcPts val="0"/>
              </a:spcAft>
              <a:buClr>
                <a:schemeClr val="dk1"/>
              </a:buClr>
              <a:buSzPts val="2400"/>
              <a:buFont typeface="Georgia"/>
              <a:buNone/>
            </a:pPr>
            <a:r>
              <a:rPr lang="en-US" sz="2400" b="1" i="0" u="none">
                <a:solidFill>
                  <a:schemeClr val="dk1"/>
                </a:solidFill>
                <a:latin typeface="Georgia"/>
                <a:ea typeface="Georgia"/>
                <a:cs typeface="Georgia"/>
                <a:sym typeface="Georgia"/>
              </a:rPr>
              <a:t>March 1964 : </a:t>
            </a:r>
            <a:r>
              <a:rPr lang="en-US" sz="2400" b="0" i="0" u="none">
                <a:solidFill>
                  <a:schemeClr val="dk1"/>
                </a:solidFill>
                <a:latin typeface="Georgia"/>
                <a:ea typeface="Georgia"/>
                <a:cs typeface="Georgia"/>
                <a:sym typeface="Georgia"/>
              </a:rPr>
              <a:t>William B. Bridges discovers the pulsed Argon-ion laser , which, although bulky and inefficient, could produce output at several visible and UV wavelengths.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36"/>
          <p:cNvPicPr preferRelativeResize="0"/>
          <p:nvPr/>
        </p:nvPicPr>
        <p:blipFill rotWithShape="1">
          <a:blip r:embed="rId3">
            <a:alphaModFix/>
          </a:blip>
          <a:srcRect/>
          <a:stretch/>
        </p:blipFill>
        <p:spPr>
          <a:xfrm>
            <a:off x="428625" y="357187"/>
            <a:ext cx="8494712" cy="578643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25daff7b550_0_0"/>
          <p:cNvPicPr preferRelativeResize="0"/>
          <p:nvPr/>
        </p:nvPicPr>
        <p:blipFill>
          <a:blip r:embed="rId3">
            <a:alphaModFix/>
          </a:blip>
          <a:stretch>
            <a:fillRect/>
          </a:stretch>
        </p:blipFill>
        <p:spPr>
          <a:xfrm>
            <a:off x="1274550" y="189125"/>
            <a:ext cx="6592300" cy="655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4"/>
          <p:cNvSpPr txBox="1">
            <a:spLocks noGrp="1"/>
          </p:cNvSpPr>
          <p:nvPr>
            <p:ph type="body" idx="1"/>
          </p:nvPr>
        </p:nvSpPr>
        <p:spPr>
          <a:xfrm>
            <a:off x="428625" y="428625"/>
            <a:ext cx="8358187" cy="47148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Arial"/>
              <a:buNone/>
            </a:pPr>
            <a:r>
              <a:rPr lang="en-US" sz="2400" b="1" i="1" u="sng">
                <a:solidFill>
                  <a:schemeClr val="dk1"/>
                </a:solidFill>
                <a:latin typeface="Georgia"/>
                <a:ea typeface="Georgia"/>
                <a:cs typeface="Georgia"/>
                <a:sym typeface="Georgia"/>
              </a:rPr>
              <a:t>Course outline</a:t>
            </a:r>
            <a:endParaRPr/>
          </a:p>
          <a:p>
            <a:pPr marL="342900" marR="0" lvl="0" indent="-3429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Georgia"/>
                <a:ea typeface="Georgia"/>
                <a:cs typeface="Georgia"/>
                <a:sym typeface="Georgia"/>
              </a:rPr>
              <a:t> </a:t>
            </a:r>
            <a:endParaRPr sz="2000" b="0" i="0" u="none">
              <a:solidFill>
                <a:schemeClr val="dk1"/>
              </a:solidFill>
              <a:latin typeface="Georgia"/>
              <a:ea typeface="Georgia"/>
              <a:cs typeface="Georgia"/>
              <a:sym typeface="Georgia"/>
            </a:endParaRPr>
          </a:p>
          <a:p>
            <a:pPr marL="342900" marR="0" lvl="0" indent="-342900" algn="just" rtl="0">
              <a:lnSpc>
                <a:spcPct val="100000"/>
              </a:lnSpc>
              <a:spcBef>
                <a:spcPts val="400"/>
              </a:spcBef>
              <a:spcAft>
                <a:spcPts val="0"/>
              </a:spcAft>
              <a:buClr>
                <a:schemeClr val="dk1"/>
              </a:buClr>
              <a:buSzPts val="2000"/>
              <a:buFont typeface="Arial"/>
              <a:buNone/>
            </a:pPr>
            <a:r>
              <a:rPr lang="en-US" sz="2000" b="1" i="1" u="none">
                <a:solidFill>
                  <a:schemeClr val="dk1"/>
                </a:solidFill>
                <a:latin typeface="Georgia"/>
                <a:ea typeface="Georgia"/>
                <a:cs typeface="Georgia"/>
                <a:sym typeface="Georgia"/>
              </a:rPr>
              <a:t>Fundamentals of Lasers </a:t>
            </a:r>
            <a:endParaRPr/>
          </a:p>
          <a:p>
            <a:pPr marL="342900" marR="0" lvl="0" indent="-342900" algn="just" rtl="0">
              <a:lnSpc>
                <a:spcPct val="100000"/>
              </a:lnSpc>
              <a:spcBef>
                <a:spcPts val="400"/>
              </a:spcBef>
              <a:spcAft>
                <a:spcPts val="0"/>
              </a:spcAft>
              <a:buClr>
                <a:schemeClr val="dk1"/>
              </a:buClr>
              <a:buSzPts val="2000"/>
              <a:buFont typeface="Arial"/>
              <a:buNone/>
            </a:pPr>
            <a:endParaRPr sz="2000" b="1" i="0" u="none">
              <a:solidFill>
                <a:schemeClr val="dk1"/>
              </a:solidFill>
              <a:latin typeface="Georgia"/>
              <a:ea typeface="Georgia"/>
              <a:cs typeface="Georgia"/>
              <a:sym typeface="Georgia"/>
            </a:endParaRPr>
          </a:p>
          <a:p>
            <a:pPr marL="342900" marR="0" lvl="0" indent="-342900" algn="just" rtl="0">
              <a:lnSpc>
                <a:spcPct val="150000"/>
              </a:lnSpc>
              <a:spcBef>
                <a:spcPts val="400"/>
              </a:spcBef>
              <a:spcAft>
                <a:spcPts val="0"/>
              </a:spcAft>
              <a:buClr>
                <a:schemeClr val="dk1"/>
              </a:buClr>
              <a:buSzPts val="2000"/>
              <a:buFont typeface="Arial"/>
              <a:buNone/>
            </a:pPr>
            <a:r>
              <a:rPr lang="en-US" sz="2000" b="1" i="0" u="none">
                <a:solidFill>
                  <a:schemeClr val="dk1"/>
                </a:solidFill>
                <a:latin typeface="Georgia"/>
                <a:ea typeface="Georgia"/>
                <a:cs typeface="Georgia"/>
                <a:sym typeface="Georgia"/>
              </a:rPr>
              <a:t>	</a:t>
            </a:r>
            <a:r>
              <a:rPr lang="en-US" sz="2000" b="0" i="0" u="none">
                <a:solidFill>
                  <a:schemeClr val="dk1"/>
                </a:solidFill>
                <a:latin typeface="Georgia"/>
                <a:ea typeface="Georgia"/>
                <a:cs typeface="Georgia"/>
                <a:sym typeface="Georgia"/>
              </a:rPr>
              <a:t>Laser idea and properties; Monochromaticity, directionality, brightness, Temporal and spatial Coherence. Interaction of radiation with matter; Absorption, spontaneous and stimulated emission of radiation, Rates equations, Einstein's A and B coefficients. Laser rate equations: Four level and three level systems. Conditions for producing laser action, population inversion, saturation intensity, threshold condition and gain optimization. Experimental techniques to characterize laser beam.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Georgia"/>
              <a:buNone/>
            </a:pPr>
            <a:r>
              <a:rPr lang="en-US" sz="2000" b="1" i="1" u="sng">
                <a:solidFill>
                  <a:schemeClr val="dk1"/>
                </a:solidFill>
                <a:latin typeface="Georgia"/>
                <a:ea typeface="Georgia"/>
                <a:cs typeface="Georgia"/>
                <a:sym typeface="Georgia"/>
              </a:rPr>
              <a:t>Types of Lasers</a:t>
            </a:r>
            <a:endParaRPr/>
          </a:p>
        </p:txBody>
      </p:sp>
      <p:sp>
        <p:nvSpPr>
          <p:cNvPr id="176" name="Google Shape;176;p5"/>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chemeClr val="dk1"/>
              </a:buClr>
              <a:buSzPts val="2000"/>
              <a:buFont typeface="Arial"/>
              <a:buNone/>
            </a:pPr>
            <a:r>
              <a:rPr lang="en-US" sz="2000" b="0" i="0" u="none">
                <a:solidFill>
                  <a:schemeClr val="dk1"/>
                </a:solidFill>
                <a:latin typeface="Georgia"/>
                <a:ea typeface="Georgia"/>
                <a:cs typeface="Georgia"/>
                <a:sym typeface="Georgia"/>
              </a:rPr>
              <a:t>	Pumping processes; optical and electrical pumping. Optical Resonators; The quality factor, transverse and longitudinal mode selection; Q switching and Mode locking in lasers. Confocal, planar and spherical resonator systems. Types of Lasers; Solid state Lasers; Ruby Laser, Nd:YAG laser. Gas lasers; He-Ne laser, Argon laser, CO2, N2 and Excimer Laser. Dye (liquid) Laser, Chemical laser (HF), Semiconductor Lasers; Heterostructure Lasers, Quantum well Lasers. Free electron laser, X-ray laser and Ultrafast Laser.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000"/>
              <a:buFont typeface="Georgia"/>
              <a:buNone/>
            </a:pPr>
            <a:r>
              <a:rPr lang="en-US" sz="2000" b="1" i="1" u="sng">
                <a:solidFill>
                  <a:schemeClr val="dk1"/>
                </a:solidFill>
                <a:latin typeface="Georgia"/>
                <a:ea typeface="Georgia"/>
                <a:cs typeface="Georgia"/>
                <a:sym typeface="Georgia"/>
              </a:rPr>
              <a:t>Applications of Lasers</a:t>
            </a:r>
            <a:endParaRPr/>
          </a:p>
        </p:txBody>
      </p:sp>
      <p:sp>
        <p:nvSpPr>
          <p:cNvPr id="182" name="Google Shape;182;p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chemeClr val="dk1"/>
              </a:buClr>
              <a:buSzPts val="2000"/>
              <a:buFont typeface="Arial"/>
              <a:buNone/>
            </a:pPr>
            <a:r>
              <a:rPr lang="en-US" sz="2000" b="0" i="0" u="none">
                <a:solidFill>
                  <a:schemeClr val="dk1"/>
                </a:solidFill>
                <a:latin typeface="Georgia"/>
                <a:ea typeface="Georgia"/>
                <a:cs typeface="Georgia"/>
                <a:sym typeface="Georgia"/>
              </a:rPr>
              <a:t>	Image processing; Spatial frequency filtering and Holography, Laser induced fusion; Fusion reactor, creation of Plasma. Lightwave communications. Use in optical reader (CD player) and writer. Nonlinear optics; harmonic generation, self focusing. Lasers in industry; Material processing, Cutting, welding and hole drilling. Precision length measurement, velocity measurement, Laser Tracking, Metrology and LIDAR. Lasers in medicines and surgery. Lasers in defense, Lasers in space sciences, Lasers in sensors.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7"/>
          <p:cNvPicPr preferRelativeResize="0"/>
          <p:nvPr/>
        </p:nvPicPr>
        <p:blipFill rotWithShape="1">
          <a:blip r:embed="rId3">
            <a:alphaModFix/>
          </a:blip>
          <a:srcRect/>
          <a:stretch/>
        </p:blipFill>
        <p:spPr>
          <a:xfrm>
            <a:off x="6357937" y="4760912"/>
            <a:ext cx="2786062" cy="2097087"/>
          </a:xfrm>
          <a:prstGeom prst="rect">
            <a:avLst/>
          </a:prstGeom>
          <a:noFill/>
          <a:ln>
            <a:noFill/>
          </a:ln>
        </p:spPr>
      </p:pic>
      <p:graphicFrame>
        <p:nvGraphicFramePr>
          <p:cNvPr id="188" name="Google Shape;188;p7"/>
          <p:cNvGraphicFramePr/>
          <p:nvPr/>
        </p:nvGraphicFramePr>
        <p:xfrm>
          <a:off x="357187" y="285750"/>
          <a:ext cx="8643925" cy="6096000"/>
        </p:xfrm>
        <a:graphic>
          <a:graphicData uri="http://schemas.openxmlformats.org/drawingml/2006/table">
            <a:tbl>
              <a:tblPr>
                <a:noFill/>
                <a:tableStyleId>{35C4A216-EDDD-4947-9542-F85793283109}</a:tableStyleId>
              </a:tblPr>
              <a:tblGrid>
                <a:gridCol w="460375">
                  <a:extLst>
                    <a:ext uri="{9D8B030D-6E8A-4147-A177-3AD203B41FA5}">
                      <a16:colId xmlns:a16="http://schemas.microsoft.com/office/drawing/2014/main" val="20000"/>
                    </a:ext>
                  </a:extLst>
                </a:gridCol>
                <a:gridCol w="8183550">
                  <a:extLst>
                    <a:ext uri="{9D8B030D-6E8A-4147-A177-3AD203B41FA5}">
                      <a16:colId xmlns:a16="http://schemas.microsoft.com/office/drawing/2014/main" val="20001"/>
                    </a:ext>
                  </a:extLst>
                </a:gridCol>
              </a:tblGrid>
              <a:tr h="2286000">
                <a:tc gridSpan="2">
                  <a:txBody>
                    <a:bodyPr/>
                    <a:lstStyle/>
                    <a:p>
                      <a:pPr marL="0" marR="0" lvl="0" indent="0" algn="l" rtl="0">
                        <a:lnSpc>
                          <a:spcPct val="250000"/>
                        </a:lnSpc>
                        <a:spcBef>
                          <a:spcPts val="0"/>
                        </a:spcBef>
                        <a:spcAft>
                          <a:spcPts val="0"/>
                        </a:spcAft>
                        <a:buClr>
                          <a:schemeClr val="dk1"/>
                        </a:buClr>
                        <a:buSzPts val="2000"/>
                        <a:buFont typeface="Georgia"/>
                        <a:buNone/>
                      </a:pPr>
                      <a:r>
                        <a:rPr lang="en-US" sz="2000" b="1" i="0" u="none" strike="noStrike" cap="none">
                          <a:solidFill>
                            <a:schemeClr val="dk1"/>
                          </a:solidFill>
                          <a:latin typeface="Georgia"/>
                          <a:ea typeface="Georgia"/>
                          <a:cs typeface="Georgia"/>
                          <a:sym typeface="Georgia"/>
                        </a:rPr>
                        <a:t>Recommended Reading material: </a:t>
                      </a:r>
                      <a:r>
                        <a:rPr lang="en-US" sz="2000" b="0" i="0" u="none" strike="noStrike" cap="none">
                          <a:solidFill>
                            <a:schemeClr val="dk1"/>
                          </a:solidFill>
                          <a:latin typeface="Georgia"/>
                          <a:ea typeface="Georgia"/>
                          <a:cs typeface="Georgia"/>
                          <a:sym typeface="Georgia"/>
                        </a:rPr>
                        <a:t>Author(s), Title, Edition, Publisher, Year of Publication etc. ( Text books, Reference Books, Journals, Reports, Websites etc. in the IEEE format)  </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1524000">
                <a:tc>
                  <a:txBody>
                    <a:bodyPr/>
                    <a:lstStyle/>
                    <a:p>
                      <a:pPr marL="0" marR="0" lvl="0" indent="0" algn="l" rtl="0">
                        <a:lnSpc>
                          <a:spcPct val="250000"/>
                        </a:lnSpc>
                        <a:spcBef>
                          <a:spcPts val="0"/>
                        </a:spcBef>
                        <a:spcAft>
                          <a:spcPts val="0"/>
                        </a:spcAft>
                        <a:buClr>
                          <a:schemeClr val="dk1"/>
                        </a:buClr>
                        <a:buSzPts val="2000"/>
                        <a:buFont typeface="Georgia"/>
                        <a:buNone/>
                      </a:pPr>
                      <a:r>
                        <a:rPr lang="en-US" sz="2000" b="1" i="0" u="none" strike="noStrike" cap="none">
                          <a:solidFill>
                            <a:schemeClr val="dk1"/>
                          </a:solidFill>
                          <a:latin typeface="Georgia"/>
                          <a:ea typeface="Georgia"/>
                          <a:cs typeface="Georgia"/>
                          <a:sym typeface="Georgia"/>
                        </a:rPr>
                        <a:t>1.</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250000"/>
                        </a:lnSpc>
                        <a:spcBef>
                          <a:spcPts val="0"/>
                        </a:spcBef>
                        <a:spcAft>
                          <a:spcPts val="0"/>
                        </a:spcAft>
                        <a:buClr>
                          <a:srgbClr val="000000"/>
                        </a:buClr>
                        <a:buSzPts val="2000"/>
                        <a:buFont typeface="Georgia"/>
                        <a:buNone/>
                      </a:pPr>
                      <a:r>
                        <a:rPr lang="en-US" sz="2000" b="0" i="0" u="none" strike="noStrike" cap="none">
                          <a:solidFill>
                            <a:srgbClr val="000000"/>
                          </a:solidFill>
                          <a:latin typeface="Georgia"/>
                          <a:ea typeface="Georgia"/>
                          <a:cs typeface="Georgia"/>
                          <a:sym typeface="Georgia"/>
                        </a:rPr>
                        <a:t>Thyagarajan and Ghatak, </a:t>
                      </a:r>
                      <a:r>
                        <a:rPr lang="en-US" sz="2000" b="0" i="1" u="none" strike="noStrike" cap="none">
                          <a:solidFill>
                            <a:srgbClr val="000000"/>
                          </a:solidFill>
                          <a:latin typeface="Georgia"/>
                          <a:ea typeface="Georgia"/>
                          <a:cs typeface="Georgia"/>
                          <a:sym typeface="Georgia"/>
                        </a:rPr>
                        <a:t>Lasers Theory and Applications</a:t>
                      </a:r>
                      <a:r>
                        <a:rPr lang="en-US" sz="2000" b="0" i="0" u="none" strike="noStrike" cap="none">
                          <a:solidFill>
                            <a:srgbClr val="000000"/>
                          </a:solidFill>
                          <a:latin typeface="Georgia"/>
                          <a:ea typeface="Georgia"/>
                          <a:cs typeface="Georgia"/>
                          <a:sym typeface="Georgia"/>
                        </a:rPr>
                        <a:t>, Macmilan India.</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62000">
                <a:tc>
                  <a:txBody>
                    <a:bodyPr/>
                    <a:lstStyle/>
                    <a:p>
                      <a:pPr marL="0" marR="0" lvl="0" indent="0" algn="l" rtl="0">
                        <a:lnSpc>
                          <a:spcPct val="250000"/>
                        </a:lnSpc>
                        <a:spcBef>
                          <a:spcPts val="0"/>
                        </a:spcBef>
                        <a:spcAft>
                          <a:spcPts val="0"/>
                        </a:spcAft>
                        <a:buClr>
                          <a:schemeClr val="dk1"/>
                        </a:buClr>
                        <a:buSzPts val="2000"/>
                        <a:buFont typeface="Georgia"/>
                        <a:buNone/>
                      </a:pPr>
                      <a:r>
                        <a:rPr lang="en-US" sz="2000" b="1" i="0" u="none" strike="noStrike" cap="none">
                          <a:solidFill>
                            <a:schemeClr val="dk1"/>
                          </a:solidFill>
                          <a:latin typeface="Georgia"/>
                          <a:ea typeface="Georgia"/>
                          <a:cs typeface="Georgia"/>
                          <a:sym typeface="Georgia"/>
                        </a:rPr>
                        <a:t>2.</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250000"/>
                        </a:lnSpc>
                        <a:spcBef>
                          <a:spcPts val="0"/>
                        </a:spcBef>
                        <a:spcAft>
                          <a:spcPts val="0"/>
                        </a:spcAft>
                        <a:buClr>
                          <a:srgbClr val="000000"/>
                        </a:buClr>
                        <a:buSzPts val="2000"/>
                        <a:buFont typeface="Georgia"/>
                        <a:buNone/>
                      </a:pPr>
                      <a:r>
                        <a:rPr lang="en-US" sz="2000" b="0" i="0" u="none" strike="noStrike" cap="none">
                          <a:solidFill>
                            <a:srgbClr val="000000"/>
                          </a:solidFill>
                          <a:latin typeface="Georgia"/>
                          <a:ea typeface="Georgia"/>
                          <a:cs typeface="Georgia"/>
                          <a:sym typeface="Georgia"/>
                        </a:rPr>
                        <a:t>W. T. Silfvast, </a:t>
                      </a:r>
                      <a:r>
                        <a:rPr lang="en-US" sz="2000" b="0" i="1" u="none" strike="noStrike" cap="none">
                          <a:solidFill>
                            <a:srgbClr val="000000"/>
                          </a:solidFill>
                          <a:latin typeface="Georgia"/>
                          <a:ea typeface="Georgia"/>
                          <a:cs typeface="Georgia"/>
                          <a:sym typeface="Georgia"/>
                        </a:rPr>
                        <a:t>Laser Fundmentals</a:t>
                      </a:r>
                      <a:r>
                        <a:rPr lang="en-US" sz="2000" b="0" i="0" u="none" strike="noStrike" cap="none">
                          <a:solidFill>
                            <a:srgbClr val="000000"/>
                          </a:solidFill>
                          <a:latin typeface="Georgia"/>
                          <a:ea typeface="Georgia"/>
                          <a:cs typeface="Georgia"/>
                          <a:sym typeface="Georgia"/>
                        </a:rPr>
                        <a:t>, Cambridge Univ-Press.</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62000">
                <a:tc>
                  <a:txBody>
                    <a:bodyPr/>
                    <a:lstStyle/>
                    <a:p>
                      <a:pPr marL="0" marR="0" lvl="0" indent="0" algn="l" rtl="0">
                        <a:lnSpc>
                          <a:spcPct val="250000"/>
                        </a:lnSpc>
                        <a:spcBef>
                          <a:spcPts val="0"/>
                        </a:spcBef>
                        <a:spcAft>
                          <a:spcPts val="0"/>
                        </a:spcAft>
                        <a:buClr>
                          <a:schemeClr val="dk1"/>
                        </a:buClr>
                        <a:buSzPts val="2000"/>
                        <a:buFont typeface="Georgia"/>
                        <a:buNone/>
                      </a:pPr>
                      <a:r>
                        <a:rPr lang="en-US" sz="2000" b="1" i="0" u="none" strike="noStrike" cap="none">
                          <a:solidFill>
                            <a:schemeClr val="dk1"/>
                          </a:solidFill>
                          <a:latin typeface="Georgia"/>
                          <a:ea typeface="Georgia"/>
                          <a:cs typeface="Georgia"/>
                          <a:sym typeface="Georgia"/>
                        </a:rPr>
                        <a:t>3.</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250000"/>
                        </a:lnSpc>
                        <a:spcBef>
                          <a:spcPts val="0"/>
                        </a:spcBef>
                        <a:spcAft>
                          <a:spcPts val="0"/>
                        </a:spcAft>
                        <a:buClr>
                          <a:srgbClr val="000000"/>
                        </a:buClr>
                        <a:buSzPts val="2000"/>
                        <a:buFont typeface="Georgia"/>
                        <a:buNone/>
                      </a:pPr>
                      <a:r>
                        <a:rPr lang="en-US" sz="2000" b="0" i="0" u="none" strike="noStrike" cap="none">
                          <a:solidFill>
                            <a:srgbClr val="000000"/>
                          </a:solidFill>
                          <a:latin typeface="Georgia"/>
                          <a:ea typeface="Georgia"/>
                          <a:cs typeface="Georgia"/>
                          <a:sym typeface="Georgia"/>
                        </a:rPr>
                        <a:t>O. Svelto, </a:t>
                      </a:r>
                      <a:r>
                        <a:rPr lang="en-US" sz="2000" b="0" i="1" u="none" strike="noStrike" cap="none">
                          <a:solidFill>
                            <a:srgbClr val="000000"/>
                          </a:solidFill>
                          <a:latin typeface="Georgia"/>
                          <a:ea typeface="Georgia"/>
                          <a:cs typeface="Georgia"/>
                          <a:sym typeface="Georgia"/>
                        </a:rPr>
                        <a:t>Principles of Lasers</a:t>
                      </a:r>
                      <a:r>
                        <a:rPr lang="en-US" sz="2000" b="0" i="0" u="none" strike="noStrike" cap="none">
                          <a:solidFill>
                            <a:srgbClr val="000000"/>
                          </a:solidFill>
                          <a:latin typeface="Georgia"/>
                          <a:ea typeface="Georgia"/>
                          <a:cs typeface="Georgia"/>
                          <a:sym typeface="Georgia"/>
                        </a:rPr>
                        <a:t>, Springer.</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62000">
                <a:tc>
                  <a:txBody>
                    <a:bodyPr/>
                    <a:lstStyle/>
                    <a:p>
                      <a:pPr marL="0" marR="0" lvl="0" indent="0" algn="l" rtl="0">
                        <a:lnSpc>
                          <a:spcPct val="250000"/>
                        </a:lnSpc>
                        <a:spcBef>
                          <a:spcPts val="0"/>
                        </a:spcBef>
                        <a:spcAft>
                          <a:spcPts val="0"/>
                        </a:spcAft>
                        <a:buClr>
                          <a:schemeClr val="dk1"/>
                        </a:buClr>
                        <a:buSzPts val="2000"/>
                        <a:buFont typeface="Georgia"/>
                        <a:buNone/>
                      </a:pPr>
                      <a:r>
                        <a:rPr lang="en-US" sz="2000" b="1" i="0" u="none" strike="noStrike" cap="none">
                          <a:solidFill>
                            <a:schemeClr val="dk1"/>
                          </a:solidFill>
                          <a:latin typeface="Georgia"/>
                          <a:ea typeface="Georgia"/>
                          <a:cs typeface="Georgia"/>
                          <a:sym typeface="Georgia"/>
                        </a:rPr>
                        <a:t>4.</a:t>
                      </a:r>
                      <a:endParaRPr/>
                    </a:p>
                  </a:txBody>
                  <a:tcPr marL="64725" marR="64725" marT="0" marB="0" anchor="ctr">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just" rtl="0">
                        <a:lnSpc>
                          <a:spcPct val="250000"/>
                        </a:lnSpc>
                        <a:spcBef>
                          <a:spcPts val="0"/>
                        </a:spcBef>
                        <a:spcAft>
                          <a:spcPts val="0"/>
                        </a:spcAft>
                        <a:buClr>
                          <a:srgbClr val="000000"/>
                        </a:buClr>
                        <a:buSzPts val="2000"/>
                        <a:buFont typeface="Georgia"/>
                        <a:buNone/>
                      </a:pPr>
                      <a:r>
                        <a:rPr lang="en-US" sz="2000" b="0" i="0" u="none" strike="noStrike" cap="none">
                          <a:solidFill>
                            <a:srgbClr val="000000"/>
                          </a:solidFill>
                          <a:latin typeface="Georgia"/>
                          <a:ea typeface="Georgia"/>
                          <a:cs typeface="Georgia"/>
                          <a:sym typeface="Georgia"/>
                        </a:rPr>
                        <a:t>Saleh and Teich, </a:t>
                      </a:r>
                      <a:r>
                        <a:rPr lang="en-US" sz="2000" b="0" i="1" u="none" strike="noStrike" cap="none">
                          <a:solidFill>
                            <a:srgbClr val="000000"/>
                          </a:solidFill>
                          <a:latin typeface="Georgia"/>
                          <a:ea typeface="Georgia"/>
                          <a:cs typeface="Georgia"/>
                          <a:sym typeface="Georgia"/>
                        </a:rPr>
                        <a:t>Fundamentals of Photonics</a:t>
                      </a:r>
                      <a:r>
                        <a:rPr lang="en-US" sz="2000" b="0" i="0" u="none" strike="noStrike" cap="none">
                          <a:solidFill>
                            <a:srgbClr val="000000"/>
                          </a:solidFill>
                          <a:latin typeface="Georgia"/>
                          <a:ea typeface="Georgia"/>
                          <a:cs typeface="Georgia"/>
                          <a:sym typeface="Georgia"/>
                        </a:rPr>
                        <a:t>, John Wiley &amp; Sons.</a:t>
                      </a:r>
                      <a:endParaRPr/>
                    </a:p>
                  </a:txBody>
                  <a:tcPr marL="64725" marR="64725" marT="0" marB="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9" name="Google Shape;189;p7" descr="From N.K. Jemisin to We Are the Nerds, Our Favorite End-of-Year ..."/>
          <p:cNvSpPr txBox="1"/>
          <p:nvPr/>
        </p:nvSpPr>
        <p:spPr>
          <a:xfrm>
            <a:off x="168275" y="-1825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190" name="Google Shape;190;p7" descr="From N.K. Jemisin to We Are the Nerds, Our Favorite End-of-Year ..."/>
          <p:cNvSpPr txBox="1"/>
          <p:nvPr/>
        </p:nvSpPr>
        <p:spPr>
          <a:xfrm>
            <a:off x="168275" y="-1825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8"/>
          <p:cNvSpPr txBox="1"/>
          <p:nvPr/>
        </p:nvSpPr>
        <p:spPr>
          <a:xfrm>
            <a:off x="295275" y="142875"/>
            <a:ext cx="8777287" cy="67706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400"/>
              <a:buFont typeface="Georgia"/>
              <a:buNone/>
            </a:pPr>
            <a:r>
              <a:rPr lang="en-US" sz="5400" b="1" i="1" u="none">
                <a:solidFill>
                  <a:schemeClr val="dk1"/>
                </a:solidFill>
                <a:latin typeface="Georgia"/>
                <a:ea typeface="Georgia"/>
                <a:cs typeface="Georgia"/>
                <a:sym typeface="Georgia"/>
              </a:rPr>
              <a:t>Laser</a:t>
            </a:r>
            <a:endParaRPr/>
          </a:p>
          <a:p>
            <a:pPr marL="0" marR="0" lvl="0" indent="0" algn="l" rtl="0">
              <a:lnSpc>
                <a:spcPct val="100000"/>
              </a:lnSpc>
              <a:spcBef>
                <a:spcPts val="0"/>
              </a:spcBef>
              <a:spcAft>
                <a:spcPts val="0"/>
              </a:spcAft>
              <a:buClr>
                <a:schemeClr val="dk1"/>
              </a:buClr>
              <a:buSzPts val="3200"/>
              <a:buFont typeface="Georgia"/>
              <a:buNone/>
            </a:pPr>
            <a:r>
              <a:rPr lang="en-US" sz="3200" b="0" i="0" u="none">
                <a:solidFill>
                  <a:schemeClr val="dk1"/>
                </a:solidFill>
                <a:latin typeface="Georgia"/>
                <a:ea typeface="Georgia"/>
                <a:cs typeface="Georgia"/>
                <a:sym typeface="Georgia"/>
              </a:rPr>
              <a:t>An Acronym  for </a:t>
            </a:r>
            <a:endParaRPr/>
          </a:p>
          <a:p>
            <a:pPr marL="0" marR="0" lvl="0" indent="0" algn="l" rtl="0">
              <a:lnSpc>
                <a:spcPct val="100000"/>
              </a:lnSpc>
              <a:spcBef>
                <a:spcPts val="0"/>
              </a:spcBef>
              <a:spcAft>
                <a:spcPts val="0"/>
              </a:spcAft>
              <a:buClr>
                <a:schemeClr val="dk1"/>
              </a:buClr>
              <a:buSzPts val="3200"/>
              <a:buFont typeface="Georgia"/>
              <a:buNone/>
            </a:pPr>
            <a:r>
              <a:rPr lang="en-US" sz="3200" b="0" i="0" u="none">
                <a:solidFill>
                  <a:schemeClr val="dk1"/>
                </a:solidFill>
                <a:latin typeface="Georgia"/>
                <a:ea typeface="Georgia"/>
                <a:cs typeface="Georgia"/>
                <a:sym typeface="Georgia"/>
              </a:rPr>
              <a:t>“</a:t>
            </a:r>
            <a:r>
              <a:rPr lang="en-US" sz="3200" b="0" i="0" u="none">
                <a:solidFill>
                  <a:srgbClr val="FF0000"/>
                </a:solidFill>
                <a:latin typeface="Georgia"/>
                <a:ea typeface="Georgia"/>
                <a:cs typeface="Georgia"/>
                <a:sym typeface="Georgia"/>
              </a:rPr>
              <a:t>L</a:t>
            </a:r>
            <a:r>
              <a:rPr lang="en-US" sz="3200" b="0" i="0" u="none">
                <a:solidFill>
                  <a:schemeClr val="dk1"/>
                </a:solidFill>
                <a:latin typeface="Georgia"/>
                <a:ea typeface="Georgia"/>
                <a:cs typeface="Georgia"/>
                <a:sym typeface="Georgia"/>
              </a:rPr>
              <a:t>ight </a:t>
            </a:r>
            <a:r>
              <a:rPr lang="en-US" sz="3200" b="0" i="0" u="none">
                <a:solidFill>
                  <a:srgbClr val="FF0000"/>
                </a:solidFill>
                <a:latin typeface="Georgia"/>
                <a:ea typeface="Georgia"/>
                <a:cs typeface="Georgia"/>
                <a:sym typeface="Georgia"/>
              </a:rPr>
              <a:t>A</a:t>
            </a:r>
            <a:r>
              <a:rPr lang="en-US" sz="3200" b="0" i="0" u="none">
                <a:solidFill>
                  <a:schemeClr val="dk1"/>
                </a:solidFill>
                <a:latin typeface="Georgia"/>
                <a:ea typeface="Georgia"/>
                <a:cs typeface="Georgia"/>
                <a:sym typeface="Georgia"/>
              </a:rPr>
              <a:t>mplification by </a:t>
            </a:r>
            <a:r>
              <a:rPr lang="en-US" sz="3200" b="0" i="0" u="none">
                <a:solidFill>
                  <a:srgbClr val="FF0000"/>
                </a:solidFill>
                <a:latin typeface="Georgia"/>
                <a:ea typeface="Georgia"/>
                <a:cs typeface="Georgia"/>
                <a:sym typeface="Georgia"/>
              </a:rPr>
              <a:t>S</a:t>
            </a:r>
            <a:r>
              <a:rPr lang="en-US" sz="3200" b="0" i="0" u="none">
                <a:solidFill>
                  <a:schemeClr val="dk1"/>
                </a:solidFill>
                <a:latin typeface="Georgia"/>
                <a:ea typeface="Georgia"/>
                <a:cs typeface="Georgia"/>
                <a:sym typeface="Georgia"/>
              </a:rPr>
              <a:t>timulated </a:t>
            </a:r>
            <a:r>
              <a:rPr lang="en-US" sz="3200" b="0" i="0" u="none">
                <a:solidFill>
                  <a:srgbClr val="FF0000"/>
                </a:solidFill>
                <a:latin typeface="Georgia"/>
                <a:ea typeface="Georgia"/>
                <a:cs typeface="Georgia"/>
                <a:sym typeface="Georgia"/>
              </a:rPr>
              <a:t>E</a:t>
            </a:r>
            <a:r>
              <a:rPr lang="en-US" sz="3200" b="0" i="0" u="none">
                <a:solidFill>
                  <a:schemeClr val="dk1"/>
                </a:solidFill>
                <a:latin typeface="Georgia"/>
                <a:ea typeface="Georgia"/>
                <a:cs typeface="Georgia"/>
                <a:sym typeface="Georgia"/>
              </a:rPr>
              <a:t>mission of </a:t>
            </a:r>
            <a:r>
              <a:rPr lang="en-US" sz="3200" b="0" i="0" u="none">
                <a:solidFill>
                  <a:srgbClr val="FF0000"/>
                </a:solidFill>
                <a:latin typeface="Georgia"/>
                <a:ea typeface="Georgia"/>
                <a:cs typeface="Georgia"/>
                <a:sym typeface="Georgia"/>
              </a:rPr>
              <a:t>R</a:t>
            </a:r>
            <a:r>
              <a:rPr lang="en-US" sz="3200" b="0" i="0" u="none">
                <a:solidFill>
                  <a:schemeClr val="dk1"/>
                </a:solidFill>
                <a:latin typeface="Georgia"/>
                <a:ea typeface="Georgia"/>
                <a:cs typeface="Georgia"/>
                <a:sym typeface="Georgia"/>
              </a:rPr>
              <a:t>adiations”</a:t>
            </a:r>
            <a:endParaRPr/>
          </a:p>
          <a:p>
            <a:pPr marL="0" marR="0" lvl="0" indent="0" algn="l" rtl="0">
              <a:lnSpc>
                <a:spcPct val="100000"/>
              </a:lnSpc>
              <a:spcBef>
                <a:spcPts val="0"/>
              </a:spcBef>
              <a:spcAft>
                <a:spcPts val="0"/>
              </a:spcAft>
              <a:buClr>
                <a:schemeClr val="dk1"/>
              </a:buClr>
              <a:buSzPts val="3200"/>
              <a:buFont typeface="Times New Roman"/>
              <a:buNone/>
            </a:pPr>
            <a:endParaRPr sz="3200" b="0" i="0" u="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r>
              <a:rPr lang="en-US" sz="2800" b="0" i="1" u="none">
                <a:solidFill>
                  <a:schemeClr val="dk1"/>
                </a:solidFill>
                <a:latin typeface="Georgia"/>
                <a:ea typeface="Georgia"/>
                <a:cs typeface="Georgia"/>
                <a:sym typeface="Georgia"/>
              </a:rPr>
              <a:t>One of the outstanding inventions of 20</a:t>
            </a:r>
            <a:r>
              <a:rPr lang="en-US" sz="2800" b="0" i="1" u="none" baseline="30000">
                <a:solidFill>
                  <a:schemeClr val="dk1"/>
                </a:solidFill>
                <a:latin typeface="Georgia"/>
                <a:ea typeface="Georgia"/>
                <a:cs typeface="Georgia"/>
                <a:sym typeface="Georgia"/>
              </a:rPr>
              <a:t>th</a:t>
            </a:r>
            <a:r>
              <a:rPr lang="en-US" sz="2800" b="0" i="1" u="none">
                <a:solidFill>
                  <a:schemeClr val="dk1"/>
                </a:solidFill>
                <a:latin typeface="Georgia"/>
                <a:ea typeface="Georgia"/>
                <a:cs typeface="Georgia"/>
                <a:sym typeface="Georgia"/>
              </a:rPr>
              <a:t> century</a:t>
            </a:r>
            <a:endParaRPr/>
          </a:p>
          <a:p>
            <a:pPr marL="0" marR="0" lvl="0" indent="0" algn="l" rtl="0">
              <a:lnSpc>
                <a:spcPct val="100000"/>
              </a:lnSpc>
              <a:spcBef>
                <a:spcPts val="0"/>
              </a:spcBef>
              <a:spcAft>
                <a:spcPts val="0"/>
              </a:spcAft>
              <a:buClr>
                <a:schemeClr val="dk1"/>
              </a:buClr>
              <a:buSzPts val="2800"/>
              <a:buFont typeface="Times New Roman"/>
              <a:buNone/>
            </a:pPr>
            <a:endParaRPr sz="2800" b="0" i="1" u="none">
              <a:solidFill>
                <a:schemeClr val="dk1"/>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2800"/>
              <a:buFont typeface="Georgia"/>
              <a:buNone/>
            </a:pPr>
            <a:r>
              <a:rPr lang="en-US" sz="2800" b="0" i="0" u="none">
                <a:solidFill>
                  <a:schemeClr val="dk1"/>
                </a:solidFill>
                <a:latin typeface="Georgia"/>
                <a:ea typeface="Georgia"/>
                <a:cs typeface="Georgia"/>
                <a:sym typeface="Georgia"/>
              </a:rPr>
              <a:t>A light source – but very much different from traditional light sources.</a:t>
            </a:r>
            <a:endParaRPr/>
          </a:p>
          <a:p>
            <a:pPr marL="0" marR="0" lvl="0" indent="0" algn="l" rtl="0">
              <a:lnSpc>
                <a:spcPct val="100000"/>
              </a:lnSpc>
              <a:spcBef>
                <a:spcPts val="0"/>
              </a:spcBef>
              <a:spcAft>
                <a:spcPts val="0"/>
              </a:spcAft>
              <a:buClr>
                <a:schemeClr val="dk1"/>
              </a:buClr>
              <a:buSzPts val="3200"/>
              <a:buFont typeface="Times New Roman"/>
              <a:buNone/>
            </a:pPr>
            <a:endParaRPr sz="3200" b="0" i="0" u="none">
              <a:solidFill>
                <a:schemeClr val="dk1"/>
              </a:solidFill>
              <a:latin typeface="Georgia"/>
              <a:ea typeface="Georgia"/>
              <a:cs typeface="Georgia"/>
              <a:sym typeface="Georgia"/>
            </a:endParaRPr>
          </a:p>
          <a:p>
            <a:pPr marL="0" marR="0" lvl="0" indent="-152400" algn="l" rtl="0">
              <a:lnSpc>
                <a:spcPct val="150000"/>
              </a:lnSpc>
              <a:spcBef>
                <a:spcPts val="0"/>
              </a:spcBef>
              <a:spcAft>
                <a:spcPts val="0"/>
              </a:spcAft>
              <a:buClr>
                <a:schemeClr val="dk1"/>
              </a:buClr>
              <a:buSzPts val="2400"/>
              <a:buFont typeface="Noto Sans Symbols"/>
              <a:buChar char="⮚"/>
            </a:pPr>
            <a:r>
              <a:rPr lang="en-US" sz="2400" b="0" i="0" u="none">
                <a:solidFill>
                  <a:schemeClr val="dk1"/>
                </a:solidFill>
                <a:latin typeface="Georgia"/>
                <a:ea typeface="Georgia"/>
                <a:cs typeface="Georgia"/>
                <a:sym typeface="Georgia"/>
              </a:rPr>
              <a:t>Not used for illumination purposes</a:t>
            </a:r>
            <a:endParaRPr/>
          </a:p>
          <a:p>
            <a:pPr marL="0" marR="0" lvl="0" indent="-152400" algn="l" rtl="0">
              <a:lnSpc>
                <a:spcPct val="150000"/>
              </a:lnSpc>
              <a:spcBef>
                <a:spcPts val="0"/>
              </a:spcBef>
              <a:spcAft>
                <a:spcPts val="0"/>
              </a:spcAft>
              <a:buClr>
                <a:schemeClr val="dk1"/>
              </a:buClr>
              <a:buSzPts val="2400"/>
              <a:buFont typeface="Noto Sans Symbols"/>
              <a:buChar char="⮚"/>
            </a:pPr>
            <a:r>
              <a:rPr lang="en-US" sz="2400" b="0" i="0" u="none">
                <a:solidFill>
                  <a:schemeClr val="dk1"/>
                </a:solidFill>
                <a:latin typeface="Georgia"/>
                <a:ea typeface="Georgia"/>
                <a:cs typeface="Georgia"/>
                <a:sym typeface="Georgia"/>
              </a:rPr>
              <a:t>Widely used as a high power EM beam rather than a light beam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9"/>
          <p:cNvPicPr preferRelativeResize="0"/>
          <p:nvPr/>
        </p:nvPicPr>
        <p:blipFill rotWithShape="1">
          <a:blip r:embed="rId3">
            <a:alphaModFix/>
          </a:blip>
          <a:srcRect/>
          <a:stretch/>
        </p:blipFill>
        <p:spPr>
          <a:xfrm>
            <a:off x="7215187" y="3929062"/>
            <a:ext cx="2171700" cy="981075"/>
          </a:xfrm>
          <a:prstGeom prst="rect">
            <a:avLst/>
          </a:prstGeom>
          <a:noFill/>
          <a:ln>
            <a:noFill/>
          </a:ln>
        </p:spPr>
      </p:pic>
      <p:sp>
        <p:nvSpPr>
          <p:cNvPr id="201" name="Google Shape;201;p9"/>
          <p:cNvSpPr txBox="1">
            <a:spLocks noGrp="1"/>
          </p:cNvSpPr>
          <p:nvPr>
            <p:ph type="title"/>
          </p:nvPr>
        </p:nvSpPr>
        <p:spPr>
          <a:xfrm>
            <a:off x="457200" y="357187"/>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00"/>
              <a:buFont typeface="Georgia"/>
              <a:buNone/>
            </a:pPr>
            <a:r>
              <a:rPr lang="en-US" sz="3200" b="1" i="1" u="none">
                <a:solidFill>
                  <a:schemeClr val="dk1"/>
                </a:solidFill>
                <a:latin typeface="Georgia"/>
                <a:ea typeface="Georgia"/>
                <a:cs typeface="Georgia"/>
                <a:sym typeface="Georgia"/>
              </a:rPr>
              <a:t>Common light source Vs laser</a:t>
            </a:r>
            <a:endParaRPr/>
          </a:p>
        </p:txBody>
      </p:sp>
      <p:sp>
        <p:nvSpPr>
          <p:cNvPr id="202" name="Google Shape;202;p9"/>
          <p:cNvSpPr txBox="1"/>
          <p:nvPr/>
        </p:nvSpPr>
        <p:spPr>
          <a:xfrm>
            <a:off x="1143000" y="3143250"/>
            <a:ext cx="2624137" cy="1754187"/>
          </a:xfrm>
          <a:prstGeom prst="rect">
            <a:avLst/>
          </a:prstGeom>
          <a:noFill/>
          <a:ln>
            <a:noFill/>
          </a:ln>
        </p:spPr>
        <p:txBody>
          <a:bodyPr spcFirstLastPara="1" wrap="square" lIns="91425" tIns="45700" rIns="91425" bIns="45700" anchor="t" anchorCtr="0">
            <a:spAutoFit/>
          </a:bodyPr>
          <a:lstStyle/>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Many wavelengths</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Multidirectional</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Incoherent</a:t>
            </a:r>
            <a:endParaRPr/>
          </a:p>
        </p:txBody>
      </p:sp>
      <p:sp>
        <p:nvSpPr>
          <p:cNvPr id="203" name="Google Shape;203;p9"/>
          <p:cNvSpPr txBox="1"/>
          <p:nvPr/>
        </p:nvSpPr>
        <p:spPr>
          <a:xfrm>
            <a:off x="5786437" y="3013075"/>
            <a:ext cx="2255837" cy="3416300"/>
          </a:xfrm>
          <a:prstGeom prst="rect">
            <a:avLst/>
          </a:prstGeom>
          <a:noFill/>
          <a:ln>
            <a:noFill/>
          </a:ln>
        </p:spPr>
        <p:txBody>
          <a:bodyPr spcFirstLastPara="1" wrap="square" lIns="91425" tIns="45700" rIns="91425" bIns="45700" anchor="t" anchorCtr="0">
            <a:spAutoFit/>
          </a:bodyPr>
          <a:lstStyle/>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Monochromatic</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Coherent</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Collimated</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Directionality</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Tunable</a:t>
            </a:r>
            <a:endParaRPr/>
          </a:p>
          <a:p>
            <a:pPr marL="0" marR="0" lvl="0" indent="-152400" algn="l" rtl="0">
              <a:lnSpc>
                <a:spcPct val="150000"/>
              </a:lnSpc>
              <a:spcBef>
                <a:spcPts val="0"/>
              </a:spcBef>
              <a:spcAft>
                <a:spcPts val="0"/>
              </a:spcAft>
              <a:buClr>
                <a:schemeClr val="dk1"/>
              </a:buClr>
              <a:buSzPts val="2400"/>
              <a:buFont typeface="Arial"/>
              <a:buChar char="•"/>
            </a:pPr>
            <a:r>
              <a:rPr lang="en-US" sz="2400" b="0" i="0" u="none">
                <a:solidFill>
                  <a:schemeClr val="dk1"/>
                </a:solidFill>
                <a:latin typeface="Times New Roman"/>
                <a:ea typeface="Times New Roman"/>
                <a:cs typeface="Times New Roman"/>
                <a:sym typeface="Times New Roman"/>
              </a:rPr>
              <a:t>High Power</a:t>
            </a:r>
            <a:endParaRPr/>
          </a:p>
        </p:txBody>
      </p:sp>
      <p:sp>
        <p:nvSpPr>
          <p:cNvPr id="204" name="Google Shape;204;p9" descr="Image result for laser technology and applications"/>
          <p:cNvSpPr txBox="1"/>
          <p:nvPr/>
        </p:nvSpPr>
        <p:spPr>
          <a:xfrm>
            <a:off x="168275" y="-1825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sp>
        <p:nvSpPr>
          <p:cNvPr id="205" name="Google Shape;205;p9" descr="Light bulb yellow light source eps10 Royalty Free Vector"/>
          <p:cNvSpPr txBox="1"/>
          <p:nvPr/>
        </p:nvSpPr>
        <p:spPr>
          <a:xfrm>
            <a:off x="168275" y="-1825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06" name="Google Shape;206;p9"/>
          <p:cNvPicPr preferRelativeResize="0"/>
          <p:nvPr/>
        </p:nvPicPr>
        <p:blipFill rotWithShape="1">
          <a:blip r:embed="rId4">
            <a:alphaModFix/>
          </a:blip>
          <a:srcRect/>
          <a:stretch/>
        </p:blipFill>
        <p:spPr>
          <a:xfrm>
            <a:off x="1500187" y="1285875"/>
            <a:ext cx="1600200" cy="1809750"/>
          </a:xfrm>
          <a:prstGeom prst="rect">
            <a:avLst/>
          </a:prstGeom>
          <a:noFill/>
          <a:ln>
            <a:noFill/>
          </a:ln>
        </p:spPr>
      </p:pic>
      <p:pic>
        <p:nvPicPr>
          <p:cNvPr id="207" name="Google Shape;207;p9"/>
          <p:cNvPicPr preferRelativeResize="0"/>
          <p:nvPr/>
        </p:nvPicPr>
        <p:blipFill rotWithShape="1">
          <a:blip r:embed="rId5">
            <a:alphaModFix/>
          </a:blip>
          <a:srcRect/>
          <a:stretch/>
        </p:blipFill>
        <p:spPr>
          <a:xfrm>
            <a:off x="5429250" y="1285875"/>
            <a:ext cx="2619375" cy="1743075"/>
          </a:xfrm>
          <a:prstGeom prst="rect">
            <a:avLst/>
          </a:prstGeom>
          <a:noFill/>
          <a:ln>
            <a:noFill/>
          </a:ln>
        </p:spPr>
      </p:pic>
      <p:sp>
        <p:nvSpPr>
          <p:cNvPr id="208" name="Google Shape;208;p9" descr="Physicists Clear the Air With a Sweet Frickin' Laser Beam | WIRED"/>
          <p:cNvSpPr txBox="1"/>
          <p:nvPr/>
        </p:nvSpPr>
        <p:spPr>
          <a:xfrm>
            <a:off x="168275" y="-1825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a:solidFill>
                <a:schemeClr val="dk1"/>
              </a:solidFill>
              <a:latin typeface="Times New Roman"/>
              <a:ea typeface="Times New Roman"/>
              <a:cs typeface="Times New Roman"/>
              <a:sym typeface="Times New Roman"/>
            </a:endParaRPr>
          </a:p>
        </p:txBody>
      </p:sp>
      <p:pic>
        <p:nvPicPr>
          <p:cNvPr id="209" name="Google Shape;209;p9"/>
          <p:cNvPicPr preferRelativeResize="0"/>
          <p:nvPr/>
        </p:nvPicPr>
        <p:blipFill rotWithShape="1">
          <a:blip r:embed="rId6">
            <a:alphaModFix/>
          </a:blip>
          <a:srcRect/>
          <a:stretch/>
        </p:blipFill>
        <p:spPr>
          <a:xfrm>
            <a:off x="0" y="0"/>
            <a:ext cx="9144000" cy="714375"/>
          </a:xfrm>
          <a:prstGeom prst="rect">
            <a:avLst/>
          </a:prstGeom>
          <a:noFill/>
          <a:ln>
            <a:noFill/>
          </a:ln>
        </p:spPr>
      </p:pic>
      <p:pic>
        <p:nvPicPr>
          <p:cNvPr id="210" name="Google Shape;210;p9"/>
          <p:cNvPicPr preferRelativeResize="0"/>
          <p:nvPr/>
        </p:nvPicPr>
        <p:blipFill rotWithShape="1">
          <a:blip r:embed="rId7">
            <a:alphaModFix/>
          </a:blip>
          <a:srcRect/>
          <a:stretch/>
        </p:blipFill>
        <p:spPr>
          <a:xfrm>
            <a:off x="1143000" y="4932362"/>
            <a:ext cx="2714625" cy="1925637"/>
          </a:xfrm>
          <a:prstGeom prst="rect">
            <a:avLst/>
          </a:prstGeom>
          <a:noFill/>
          <a:ln>
            <a:noFill/>
          </a:ln>
        </p:spPr>
      </p:pic>
    </p:spTree>
  </p:cSld>
  <p:clrMapOvr>
    <a:masterClrMapping/>
  </p:clrMapOvr>
</p:sld>
</file>

<file path=ppt/theme/theme1.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0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1446</Words>
  <Application>Microsoft Office PowerPoint</Application>
  <PresentationFormat>On-screen Show (4:3)</PresentationFormat>
  <Paragraphs>125</Paragraphs>
  <Slides>37</Slides>
  <Notes>37</Notes>
  <HiddenSlides>3</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37</vt:i4>
      </vt:variant>
    </vt:vector>
  </HeadingPairs>
  <TitlesOfParts>
    <vt:vector size="54" baseType="lpstr">
      <vt:lpstr>Arial</vt:lpstr>
      <vt:lpstr>Calibri</vt:lpstr>
      <vt:lpstr>Georgia</vt:lpstr>
      <vt:lpstr>Noto Sans Symbols</vt:lpstr>
      <vt:lpstr>Times New Roman</vt:lpstr>
      <vt:lpstr>2_Office Theme</vt:lpstr>
      <vt:lpstr>1_Office Theme</vt:lpstr>
      <vt:lpstr>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“Laser Technology and Applications”  16B1NPH533 [3 1 0] </vt:lpstr>
      <vt:lpstr>PowerPoint Presentation</vt:lpstr>
      <vt:lpstr>PowerPoint Presentation</vt:lpstr>
      <vt:lpstr>PowerPoint Presentation</vt:lpstr>
      <vt:lpstr>Types of Lasers</vt:lpstr>
      <vt:lpstr>Applications of Lasers</vt:lpstr>
      <vt:lpstr>PowerPoint Presentation</vt:lpstr>
      <vt:lpstr>PowerPoint Presentation</vt:lpstr>
      <vt:lpstr>Common light source Vs laser</vt:lpstr>
      <vt:lpstr>Where is laser in our life ???</vt:lpstr>
      <vt:lpstr>PowerPoint Presentation</vt:lpstr>
      <vt:lpstr>PowerPoint Presentation</vt:lpstr>
      <vt:lpstr>PowerPoint Presentation</vt:lpstr>
      <vt:lpstr>PowerPoint Presentation</vt:lpstr>
      <vt:lpstr>PowerPoint Presentation</vt:lpstr>
      <vt:lpstr>PowerPoint Presentation</vt:lpstr>
      <vt:lpstr>Lasers are kool!!!!</vt:lpstr>
      <vt:lpstr>CAN HELP IN Quick  COVID - 19 Testing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Lasers: A Walk Through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“Laser Technology and Applications”  16B1NPH533 [3 1 0] </dc:title>
  <dc:creator>E.Popko</dc:creator>
  <cp:lastModifiedBy>Anshu Varshney</cp:lastModifiedBy>
  <cp:revision>1</cp:revision>
  <dcterms:created xsi:type="dcterms:W3CDTF">2002-11-16T19:37:10Z</dcterms:created>
  <dcterms:modified xsi:type="dcterms:W3CDTF">2023-08-03T04:32:33Z</dcterms:modified>
</cp:coreProperties>
</file>